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sldIdLst>
    <p:sldId id="279" r:id="rId2"/>
    <p:sldId id="280" r:id="rId3"/>
    <p:sldId id="297" r:id="rId4"/>
    <p:sldId id="298" r:id="rId5"/>
    <p:sldId id="299" r:id="rId6"/>
    <p:sldId id="281" r:id="rId7"/>
    <p:sldId id="283" r:id="rId8"/>
    <p:sldId id="282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69" r:id="rId21"/>
    <p:sldId id="278" r:id="rId22"/>
    <p:sldId id="296" r:id="rId23"/>
    <p:sldId id="265" r:id="rId24"/>
    <p:sldId id="295" r:id="rId2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סגנון בהיר 3 - הדגשה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6" autoAdjust="0"/>
    <p:restoredTop sz="71865" autoAdjust="0"/>
  </p:normalViewPr>
  <p:slideViewPr>
    <p:cSldViewPr snapToGrid="0">
      <p:cViewPr varScale="1">
        <p:scale>
          <a:sx n="79" d="100"/>
          <a:sy n="79" d="100"/>
        </p:scale>
        <p:origin x="18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NUTRITIONAL DEFICIENCIES IN PATIENTS TREATED WITH GLP-1A MEDICATIONS</a:t>
            </a:r>
            <a:endParaRPr lang="he-I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>
        <c:manualLayout>
          <c:layoutTarget val="inner"/>
          <c:xMode val="edge"/>
          <c:yMode val="edge"/>
          <c:x val="9.126363722606963E-2"/>
          <c:y val="0.1149018877001244"/>
          <c:w val="0.88808231802350013"/>
          <c:h val="0.773189881966884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'תרשים כולל מטופלים עם חוסר'!$A$3</c:f>
              <c:strCache>
                <c:ptCount val="1"/>
                <c:pt idx="0">
                  <c:v> 6 months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'תרשים כולל מטופלים עם חוסר'!$B$2:$H$2</c:f>
              <c:strCache>
                <c:ptCount val="7"/>
                <c:pt idx="0">
                  <c:v>Iron</c:v>
                </c:pt>
                <c:pt idx="1">
                  <c:v>Ferritin</c:v>
                </c:pt>
                <c:pt idx="2">
                  <c:v>Folic acid</c:v>
                </c:pt>
                <c:pt idx="3">
                  <c:v>Hemoglobin</c:v>
                </c:pt>
                <c:pt idx="4">
                  <c:v>PTH</c:v>
                </c:pt>
                <c:pt idx="5">
                  <c:v>B12</c:v>
                </c:pt>
                <c:pt idx="6">
                  <c:v>VITAMIN D</c:v>
                </c:pt>
              </c:strCache>
            </c:strRef>
          </c:cat>
          <c:val>
            <c:numRef>
              <c:f>'תרשים כולל מטופלים עם חוסר'!$B$3:$H$3</c:f>
              <c:numCache>
                <c:formatCode>0%</c:formatCode>
                <c:ptCount val="7"/>
                <c:pt idx="0">
                  <c:v>0.30321834884711324</c:v>
                </c:pt>
                <c:pt idx="1">
                  <c:v>8.129802120444693E-2</c:v>
                </c:pt>
                <c:pt idx="2">
                  <c:v>0.48639972968406825</c:v>
                </c:pt>
                <c:pt idx="3">
                  <c:v>0.16714240622060486</c:v>
                </c:pt>
                <c:pt idx="4">
                  <c:v>7.0000000000000007E-2</c:v>
                </c:pt>
                <c:pt idx="5">
                  <c:v>0.18</c:v>
                </c:pt>
                <c:pt idx="6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02-4C15-9E72-3F5F56CDF1E9}"/>
            </c:ext>
          </c:extLst>
        </c:ser>
        <c:ser>
          <c:idx val="1"/>
          <c:order val="1"/>
          <c:tx>
            <c:strRef>
              <c:f>'תרשים כולל מטופלים עם חוסר'!$A$4</c:f>
              <c:strCache>
                <c:ptCount val="1"/>
                <c:pt idx="0">
                  <c:v>12 months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'תרשים כולל מטופלים עם חוסר'!$B$2:$H$2</c:f>
              <c:strCache>
                <c:ptCount val="7"/>
                <c:pt idx="0">
                  <c:v>Iron</c:v>
                </c:pt>
                <c:pt idx="1">
                  <c:v>Ferritin</c:v>
                </c:pt>
                <c:pt idx="2">
                  <c:v>Folic acid</c:v>
                </c:pt>
                <c:pt idx="3">
                  <c:v>Hemoglobin</c:v>
                </c:pt>
                <c:pt idx="4">
                  <c:v>PTH</c:v>
                </c:pt>
                <c:pt idx="5">
                  <c:v>B12</c:v>
                </c:pt>
                <c:pt idx="6">
                  <c:v>VITAMIN D</c:v>
                </c:pt>
              </c:strCache>
            </c:strRef>
          </c:cat>
          <c:val>
            <c:numRef>
              <c:f>'תרשים כולל מטופלים עם חוסר'!$B$4:$H$4</c:f>
              <c:numCache>
                <c:formatCode>0%</c:formatCode>
                <c:ptCount val="7"/>
                <c:pt idx="0">
                  <c:v>0.2973431796961209</c:v>
                </c:pt>
                <c:pt idx="1">
                  <c:v>0.10644191666175518</c:v>
                </c:pt>
                <c:pt idx="2">
                  <c:v>0.51265894002475521</c:v>
                </c:pt>
                <c:pt idx="3">
                  <c:v>0.20762715394491185</c:v>
                </c:pt>
                <c:pt idx="4">
                  <c:v>0.08</c:v>
                </c:pt>
                <c:pt idx="5">
                  <c:v>0.2</c:v>
                </c:pt>
                <c:pt idx="6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02-4C15-9E72-3F5F56CDF1E9}"/>
            </c:ext>
          </c:extLst>
        </c:ser>
        <c:ser>
          <c:idx val="2"/>
          <c:order val="2"/>
          <c:tx>
            <c:strRef>
              <c:f>'תרשים כולל מטופלים עם חוסר'!$A$5</c:f>
              <c:strCache>
                <c:ptCount val="1"/>
                <c:pt idx="0">
                  <c:v> 24 months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'תרשים כולל מטופלים עם חוסר'!$B$2:$H$2</c:f>
              <c:strCache>
                <c:ptCount val="7"/>
                <c:pt idx="0">
                  <c:v>Iron</c:v>
                </c:pt>
                <c:pt idx="1">
                  <c:v>Ferritin</c:v>
                </c:pt>
                <c:pt idx="2">
                  <c:v>Folic acid</c:v>
                </c:pt>
                <c:pt idx="3">
                  <c:v>Hemoglobin</c:v>
                </c:pt>
                <c:pt idx="4">
                  <c:v>PTH</c:v>
                </c:pt>
                <c:pt idx="5">
                  <c:v>B12</c:v>
                </c:pt>
                <c:pt idx="6">
                  <c:v>VITAMIN D</c:v>
                </c:pt>
              </c:strCache>
            </c:strRef>
          </c:cat>
          <c:val>
            <c:numRef>
              <c:f>'תרשים כולל מטופלים עם חוסר'!$B$5:$H$5</c:f>
              <c:numCache>
                <c:formatCode>0%</c:formatCode>
                <c:ptCount val="7"/>
                <c:pt idx="0">
                  <c:v>0.30378793583854208</c:v>
                </c:pt>
                <c:pt idx="1">
                  <c:v>0.14179998957736203</c:v>
                </c:pt>
                <c:pt idx="2">
                  <c:v>0.57229146692233945</c:v>
                </c:pt>
                <c:pt idx="3">
                  <c:v>0.24777582363744111</c:v>
                </c:pt>
                <c:pt idx="4">
                  <c:v>0.09</c:v>
                </c:pt>
                <c:pt idx="5">
                  <c:v>0.2060689182238985</c:v>
                </c:pt>
                <c:pt idx="6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02-4C15-9E72-3F5F56CDF1E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91937136"/>
        <c:axId val="491930248"/>
      </c:barChart>
      <c:catAx>
        <c:axId val="49193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91930248"/>
        <c:crosses val="autoZero"/>
        <c:auto val="1"/>
        <c:lblAlgn val="ctr"/>
        <c:lblOffset val="100"/>
        <c:noMultiLvlLbl val="0"/>
      </c:catAx>
      <c:valAx>
        <c:axId val="4919302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 Of patients with deficiency %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0%" sourceLinked="1"/>
        <c:majorTickMark val="none"/>
        <c:minorTickMark val="none"/>
        <c:tickLblPos val="nextTo"/>
        <c:crossAx val="491937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he-IL"/>
    </a:p>
  </c:txPr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GLP-1A MEDICATION</a:t>
            </a:r>
            <a:r>
              <a:rPr lang="he-IL" sz="8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 </a:t>
            </a:r>
            <a:r>
              <a:rPr lang="en-US" sz="8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TREATMENT- Iron deficiency</a:t>
            </a:r>
            <a:endParaRPr lang="he-I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16-4329-A761-E6C0158D9D2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16-4329-A761-E6C0158D9D2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E16-4329-A761-E6C0158D9D2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E16-4329-A761-E6C0158D9D2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E16-4329-A761-E6C0158D9D21}"/>
              </c:ext>
            </c:extLst>
          </c:dPt>
          <c:cat>
            <c:strRef>
              <c:f>'נתונים מתוך מטופלים עם חוסר '!$M$3:$Q$3</c:f>
              <c:strCache>
                <c:ptCount val="5"/>
                <c:pt idx="0">
                  <c:v> OZEMPIC / WEGOVY / RYBELSUS</c:v>
                </c:pt>
                <c:pt idx="1">
                  <c:v> SAXENDA / VICTOZA</c:v>
                </c:pt>
                <c:pt idx="2">
                  <c:v> TRULICITY </c:v>
                </c:pt>
                <c:pt idx="3">
                  <c:v>BYDUREON / BYETTA</c:v>
                </c:pt>
                <c:pt idx="4">
                  <c:v>LYXUMIA</c:v>
                </c:pt>
              </c:strCache>
            </c:strRef>
          </c:cat>
          <c:val>
            <c:numRef>
              <c:f>'נתונים מתוך מטופלים עם חוסר '!$M$4:$Q$4</c:f>
              <c:numCache>
                <c:formatCode>General</c:formatCode>
                <c:ptCount val="5"/>
                <c:pt idx="0">
                  <c:v>2958</c:v>
                </c:pt>
                <c:pt idx="1">
                  <c:v>1418</c:v>
                </c:pt>
                <c:pt idx="2">
                  <c:v>552</c:v>
                </c:pt>
                <c:pt idx="3">
                  <c:v>43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16-4329-A761-E6C0158D9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'נתונים מתוך מטופלים עם חוסר '!$F$3</c:f>
              <c:strCache>
                <c:ptCount val="1"/>
                <c:pt idx="0">
                  <c:v>עם סוכרת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'נתונים מתוך מטופלים עם חוסר '!$A$4:$A$6</c:f>
              <c:strCache>
                <c:ptCount val="3"/>
                <c:pt idx="0">
                  <c:v>לאחר 6 חודשים </c:v>
                </c:pt>
                <c:pt idx="1">
                  <c:v>לאחר 12 חודשים </c:v>
                </c:pt>
                <c:pt idx="2">
                  <c:v>לאחר 24 חודשים </c:v>
                </c:pt>
              </c:strCache>
            </c:strRef>
          </c:cat>
          <c:val>
            <c:numRef>
              <c:f>'נתונים מתוך מטופלים עם חוסר '!$F$4:$F$6</c:f>
              <c:numCache>
                <c:formatCode>General</c:formatCode>
                <c:ptCount val="3"/>
                <c:pt idx="0">
                  <c:v>3063</c:v>
                </c:pt>
                <c:pt idx="1">
                  <c:v>2534</c:v>
                </c:pt>
                <c:pt idx="2">
                  <c:v>3282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DF-4130-939E-88B221E80848}"/>
            </c:ext>
          </c:extLst>
        </c:ser>
        <c:ser>
          <c:idx val="1"/>
          <c:order val="1"/>
          <c:tx>
            <c:strRef>
              <c:f>'נתונים מתוך מטופלים עם חוסר '!$G$3</c:f>
              <c:strCache>
                <c:ptCount val="1"/>
                <c:pt idx="0">
                  <c:v>ללא סוכרת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'נתונים מתוך מטופלים עם חוסר '!$A$4:$A$6</c:f>
              <c:strCache>
                <c:ptCount val="3"/>
                <c:pt idx="0">
                  <c:v>לאחר 6 חודשים </c:v>
                </c:pt>
                <c:pt idx="1">
                  <c:v>לאחר 12 חודשים </c:v>
                </c:pt>
                <c:pt idx="2">
                  <c:v>לאחר 24 חודשים </c:v>
                </c:pt>
              </c:strCache>
            </c:strRef>
          </c:cat>
          <c:val>
            <c:numRef>
              <c:f>'נתונים מתוך מטופלים עם חוסר '!$G$4:$G$6</c:f>
              <c:numCache>
                <c:formatCode>General</c:formatCode>
                <c:ptCount val="3"/>
                <c:pt idx="0">
                  <c:v>1921</c:v>
                </c:pt>
                <c:pt idx="1">
                  <c:v>969</c:v>
                </c:pt>
                <c:pt idx="2">
                  <c:v>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DF-4130-939E-88B221E80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1524288"/>
        <c:axId val="1651524768"/>
      </c:barChart>
      <c:catAx>
        <c:axId val="1651524288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651524768"/>
        <c:crosses val="autoZero"/>
        <c:auto val="1"/>
        <c:lblAlgn val="ctr"/>
        <c:lblOffset val="100"/>
        <c:noMultiLvlLbl val="0"/>
      </c:catAx>
      <c:valAx>
        <c:axId val="1651524768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651524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Rate of Patients with Deficiency that Purchesed Supplements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MVI!$B$1</c:f>
              <c:strCache>
                <c:ptCount val="1"/>
                <c:pt idx="0">
                  <c:v>MVI%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MVI!$A$2:$A$8</c:f>
              <c:strCache>
                <c:ptCount val="7"/>
                <c:pt idx="0">
                  <c:v>Iron</c:v>
                </c:pt>
                <c:pt idx="1">
                  <c:v>Feritin</c:v>
                </c:pt>
                <c:pt idx="2">
                  <c:v>Folic acid</c:v>
                </c:pt>
                <c:pt idx="3">
                  <c:v>Hemoglobin</c:v>
                </c:pt>
                <c:pt idx="4">
                  <c:v>PTH</c:v>
                </c:pt>
                <c:pt idx="5">
                  <c:v>VITAMIN B12</c:v>
                </c:pt>
                <c:pt idx="6">
                  <c:v>VITAMIN D</c:v>
                </c:pt>
              </c:strCache>
            </c:strRef>
          </c:cat>
          <c:val>
            <c:numRef>
              <c:f>MVI!$B$2:$B$8</c:f>
              <c:numCache>
                <c:formatCode>0%</c:formatCode>
                <c:ptCount val="7"/>
                <c:pt idx="0">
                  <c:v>0.4593455627169063</c:v>
                </c:pt>
                <c:pt idx="1">
                  <c:v>0.4593455627169063</c:v>
                </c:pt>
                <c:pt idx="2">
                  <c:v>0.39303065840174234</c:v>
                </c:pt>
                <c:pt idx="3">
                  <c:v>0.49536500579374276</c:v>
                </c:pt>
                <c:pt idx="4">
                  <c:v>0.65142857142857147</c:v>
                </c:pt>
                <c:pt idx="5">
                  <c:v>0.39422310756972112</c:v>
                </c:pt>
                <c:pt idx="6">
                  <c:v>0.372502937720329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F0-46A6-8CA6-D1573D2B74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5121152"/>
        <c:axId val="1495118752"/>
      </c:barChart>
      <c:catAx>
        <c:axId val="149512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495118752"/>
        <c:crosses val="autoZero"/>
        <c:auto val="1"/>
        <c:lblAlgn val="ctr"/>
        <c:lblOffset val="100"/>
        <c:noMultiLvlLbl val="0"/>
      </c:catAx>
      <c:valAx>
        <c:axId val="149511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49512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he-IL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Average </a:t>
            </a:r>
            <a:r>
              <a:rPr lang="en-US" sz="3200" b="1" dirty="0"/>
              <a:t>Iron</a:t>
            </a:r>
            <a:r>
              <a:rPr lang="en-US" sz="3200" dirty="0"/>
              <a:t> test values</a:t>
            </a:r>
            <a:endParaRPr lang="he-IL" sz="3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'נתונים מתוך מטופלים עם חוסר '!$B$8</c:f>
              <c:strCache>
                <c:ptCount val="1"/>
                <c:pt idx="0">
                  <c:v>ממוצע ערכי בדיקה אבסולוטים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'נתונים מתוך מטופלים עם חוסר '!$A$9:$A$12</c:f>
              <c:strCache>
                <c:ptCount val="4"/>
                <c:pt idx="0">
                  <c:v>24 months</c:v>
                </c:pt>
                <c:pt idx="1">
                  <c:v>12 months</c:v>
                </c:pt>
                <c:pt idx="2">
                  <c:v>6 months</c:v>
                </c:pt>
                <c:pt idx="3">
                  <c:v>before</c:v>
                </c:pt>
              </c:strCache>
            </c:strRef>
          </c:cat>
          <c:val>
            <c:numRef>
              <c:f>'נתונים מתוך מטופלים עם חוסר '!$B$9:$B$12</c:f>
              <c:numCache>
                <c:formatCode>0</c:formatCode>
                <c:ptCount val="4"/>
                <c:pt idx="0">
                  <c:v>46.590795370000002</c:v>
                </c:pt>
                <c:pt idx="1">
                  <c:v>46.968211590000003</c:v>
                </c:pt>
                <c:pt idx="2">
                  <c:v>46.94696553</c:v>
                </c:pt>
                <c:pt idx="3">
                  <c:v>95.041403669999994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90-47FD-AD34-E21F2989567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71583728"/>
        <c:axId val="1371580368"/>
      </c:lineChart>
      <c:catAx>
        <c:axId val="1371583728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371580368"/>
        <c:crosses val="autoZero"/>
        <c:auto val="0"/>
        <c:lblAlgn val="ctr"/>
        <c:lblOffset val="100"/>
        <c:noMultiLvlLbl val="0"/>
      </c:catAx>
      <c:valAx>
        <c:axId val="1371580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>
                    <a:solidFill>
                      <a:sysClr val="windowText" lastClr="000000"/>
                    </a:solidFill>
                  </a:rPr>
                  <a:t>Iron</a:t>
                </a:r>
                <a:r>
                  <a:rPr lang="en-US" sz="2400" b="1" baseline="0">
                    <a:solidFill>
                      <a:sysClr val="windowText" lastClr="000000"/>
                    </a:solidFill>
                  </a:rPr>
                  <a:t> (mcq/dl)</a:t>
                </a:r>
                <a:endParaRPr lang="he-IL" sz="2400" b="1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371583728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3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Average </a:t>
            </a:r>
            <a:r>
              <a:rPr lang="en-US" b="1" dirty="0"/>
              <a:t>Ferritin</a:t>
            </a:r>
            <a:r>
              <a:rPr lang="en-US" dirty="0"/>
              <a:t> test values</a:t>
            </a:r>
            <a:endParaRPr lang="he-I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'נתונים מתוך מטופלים עם חוסר '!$B$20</c:f>
              <c:strCache>
                <c:ptCount val="1"/>
                <c:pt idx="0">
                  <c:v>ממוצע ערכי בדיקה אבסולוטים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'נתונים מתוך מטופלים עם חוסר '!$A$21:$A$24</c:f>
              <c:strCache>
                <c:ptCount val="4"/>
                <c:pt idx="0">
                  <c:v>24 months</c:v>
                </c:pt>
                <c:pt idx="1">
                  <c:v>12 months</c:v>
                </c:pt>
                <c:pt idx="2">
                  <c:v>6 months</c:v>
                </c:pt>
                <c:pt idx="3">
                  <c:v>before</c:v>
                </c:pt>
              </c:strCache>
            </c:strRef>
          </c:cat>
          <c:val>
            <c:numRef>
              <c:f>'נתונים מתוך מטופלים עם חוסר '!$B$21:$B$24</c:f>
              <c:numCache>
                <c:formatCode>0</c:formatCode>
                <c:ptCount val="4"/>
                <c:pt idx="0">
                  <c:v>19.638744920000001</c:v>
                </c:pt>
                <c:pt idx="1">
                  <c:v>20.11581395</c:v>
                </c:pt>
                <c:pt idx="2">
                  <c:v>20.618149410000001</c:v>
                </c:pt>
                <c:pt idx="3">
                  <c:v>130.0936178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54-43F0-B21C-7F5316A2324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71583728"/>
        <c:axId val="1371580368"/>
      </c:lineChart>
      <c:catAx>
        <c:axId val="1371583728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371580368"/>
        <c:crosses val="autoZero"/>
        <c:auto val="0"/>
        <c:lblAlgn val="ctr"/>
        <c:lblOffset val="100"/>
        <c:noMultiLvlLbl val="0"/>
      </c:catAx>
      <c:valAx>
        <c:axId val="1371580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Feritin (ng/ml)</a:t>
                </a:r>
                <a:endParaRPr lang="he-IL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371583728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he-IL"/>
    </a:p>
  </c:txPr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3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Average </a:t>
            </a:r>
            <a:r>
              <a:rPr lang="en-US" b="1" dirty="0"/>
              <a:t>Folic acid </a:t>
            </a:r>
            <a:r>
              <a:rPr lang="en-US" dirty="0"/>
              <a:t>test values</a:t>
            </a:r>
            <a:endParaRPr lang="he-I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'נתונים מתוך מטופלים עם חוסר '!$B$32</c:f>
              <c:strCache>
                <c:ptCount val="1"/>
                <c:pt idx="0">
                  <c:v>ממוצע ערכי בדיקה אבסולוטים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'נתונים מתוך מטופלים עם חוסר '!$A$33:$A$36</c:f>
              <c:strCache>
                <c:ptCount val="4"/>
                <c:pt idx="0">
                  <c:v>24 months</c:v>
                </c:pt>
                <c:pt idx="1">
                  <c:v>12 months</c:v>
                </c:pt>
                <c:pt idx="2">
                  <c:v>6 months</c:v>
                </c:pt>
                <c:pt idx="3">
                  <c:v>before</c:v>
                </c:pt>
              </c:strCache>
            </c:strRef>
          </c:cat>
          <c:val>
            <c:numRef>
              <c:f>'נתונים מתוך מטופלים עם חוסר '!$B$33:$B$36</c:f>
              <c:numCache>
                <c:formatCode>0</c:formatCode>
                <c:ptCount val="4"/>
                <c:pt idx="0">
                  <c:v>1.317542199</c:v>
                </c:pt>
                <c:pt idx="1">
                  <c:v>1.479727646</c:v>
                </c:pt>
                <c:pt idx="2">
                  <c:v>1.5840025440000001</c:v>
                </c:pt>
                <c:pt idx="3">
                  <c:v>7.6145605400000003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B3-42BF-9707-DE8DA0A71FF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71583728"/>
        <c:axId val="1371580368"/>
      </c:lineChart>
      <c:catAx>
        <c:axId val="1371583728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371580368"/>
        <c:crosses val="autoZero"/>
        <c:auto val="0"/>
        <c:lblAlgn val="ctr"/>
        <c:lblOffset val="100"/>
        <c:noMultiLvlLbl val="0"/>
      </c:catAx>
      <c:valAx>
        <c:axId val="1371580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Folic acid (ng/ml)</a:t>
                </a:r>
                <a:endParaRPr lang="he-IL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371583728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he-IL"/>
    </a:p>
  </c:txPr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Average </a:t>
            </a:r>
            <a:r>
              <a:rPr lang="en-US" b="1" dirty="0"/>
              <a:t>Hemoglobin</a:t>
            </a:r>
            <a:r>
              <a:rPr lang="he-IL" dirty="0"/>
              <a:t> </a:t>
            </a:r>
            <a:r>
              <a:rPr lang="en-US" dirty="0"/>
              <a:t>test values</a:t>
            </a:r>
            <a:endParaRPr lang="he-I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'נתונים מתוך מטופלים עם חוסר '!$B$44</c:f>
              <c:strCache>
                <c:ptCount val="1"/>
                <c:pt idx="0">
                  <c:v>ממוצע ערכי בדיקה אבסולוטים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'נתונים מתוך מטופלים עם חוסר '!$A$45:$A$48</c:f>
              <c:strCache>
                <c:ptCount val="4"/>
                <c:pt idx="0">
                  <c:v>24 months</c:v>
                </c:pt>
                <c:pt idx="1">
                  <c:v>12 months</c:v>
                </c:pt>
                <c:pt idx="2">
                  <c:v>6 months</c:v>
                </c:pt>
                <c:pt idx="3">
                  <c:v>before</c:v>
                </c:pt>
              </c:strCache>
            </c:strRef>
          </c:cat>
          <c:val>
            <c:numRef>
              <c:f>'נתונים מתוך מטופלים עם חוסר '!$B$45:$B$48</c:f>
              <c:numCache>
                <c:formatCode>0</c:formatCode>
                <c:ptCount val="4"/>
                <c:pt idx="0">
                  <c:v>12.123487340000001</c:v>
                </c:pt>
                <c:pt idx="1">
                  <c:v>12.117540740000001</c:v>
                </c:pt>
                <c:pt idx="2">
                  <c:v>12.15439842</c:v>
                </c:pt>
                <c:pt idx="3">
                  <c:v>14.36505696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D3-4AF1-9A41-C60FF4051D5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71583728"/>
        <c:axId val="1371580368"/>
      </c:lineChart>
      <c:catAx>
        <c:axId val="1371583728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371580368"/>
        <c:crosses val="autoZero"/>
        <c:auto val="0"/>
        <c:lblAlgn val="ctr"/>
        <c:lblOffset val="100"/>
        <c:noMultiLvlLbl val="0"/>
      </c:catAx>
      <c:valAx>
        <c:axId val="1371580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Hemoglobin (g/dl)</a:t>
                </a:r>
                <a:endParaRPr lang="he-IL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371583728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he-IL"/>
    </a:p>
  </c:txPr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PTH</a:t>
            </a:r>
            <a:r>
              <a:rPr lang="he-IL"/>
              <a:t> </a:t>
            </a:r>
            <a:r>
              <a:rPr lang="en-US"/>
              <a:t>test values</a:t>
            </a:r>
            <a:endParaRPr lang="he-I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'נתונים מתוך מטופלים עם חוסר '!$B$56</c:f>
              <c:strCache>
                <c:ptCount val="1"/>
                <c:pt idx="0">
                  <c:v>ממוצע ערכי בדיקה אבסולוטים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'נתונים מתוך מטופלים עם חוסר '!$A$57:$A$60</c:f>
              <c:strCache>
                <c:ptCount val="4"/>
                <c:pt idx="0">
                  <c:v>24 months</c:v>
                </c:pt>
                <c:pt idx="1">
                  <c:v>12 months</c:v>
                </c:pt>
                <c:pt idx="2">
                  <c:v>6 months</c:v>
                </c:pt>
                <c:pt idx="3">
                  <c:v>before</c:v>
                </c:pt>
              </c:strCache>
            </c:strRef>
          </c:cat>
          <c:val>
            <c:numRef>
              <c:f>'נתונים מתוך מטופלים עם חוסר '!$B$57:$B$60</c:f>
              <c:numCache>
                <c:formatCode>0</c:formatCode>
                <c:ptCount val="4"/>
                <c:pt idx="0">
                  <c:v>89.562828530000004</c:v>
                </c:pt>
                <c:pt idx="1">
                  <c:v>90.889719439999993</c:v>
                </c:pt>
                <c:pt idx="2">
                  <c:v>83.917333310000004</c:v>
                </c:pt>
                <c:pt idx="3">
                  <c:v>35.293748540000003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6E-4113-9D1C-77A92388FE9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71583728"/>
        <c:axId val="1371580368"/>
      </c:lineChart>
      <c:catAx>
        <c:axId val="1371583728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371580368"/>
        <c:crosses val="autoZero"/>
        <c:auto val="0"/>
        <c:lblAlgn val="ctr"/>
        <c:lblOffset val="100"/>
        <c:noMultiLvlLbl val="0"/>
      </c:catAx>
      <c:valAx>
        <c:axId val="1371580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PTH (pg/ml)</a:t>
                </a:r>
                <a:endParaRPr lang="he-IL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371583728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he-IL"/>
    </a:p>
  </c:txPr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Vitamin B12</a:t>
            </a:r>
            <a:r>
              <a:rPr lang="he-IL"/>
              <a:t> </a:t>
            </a:r>
            <a:r>
              <a:rPr lang="en-US"/>
              <a:t>test values</a:t>
            </a:r>
            <a:endParaRPr lang="he-I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'נתונים מתוך מטופלים עם חוסר '!$B$68</c:f>
              <c:strCache>
                <c:ptCount val="1"/>
                <c:pt idx="0">
                  <c:v>ממוצע ערכי בדיקה אבסולוטים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'נתונים מתוך מטופלים עם חוסר '!$A$69:$A$72</c:f>
              <c:strCache>
                <c:ptCount val="4"/>
                <c:pt idx="0">
                  <c:v>24 months</c:v>
                </c:pt>
                <c:pt idx="1">
                  <c:v>12 months</c:v>
                </c:pt>
                <c:pt idx="2">
                  <c:v>6 months</c:v>
                </c:pt>
                <c:pt idx="3">
                  <c:v>before</c:v>
                </c:pt>
              </c:strCache>
            </c:strRef>
          </c:cat>
          <c:val>
            <c:numRef>
              <c:f>'נתונים מתוך מטופלים עם חוסר '!$B$69:$B$72</c:f>
              <c:numCache>
                <c:formatCode>0</c:formatCode>
                <c:ptCount val="4"/>
                <c:pt idx="0">
                  <c:v>235.05517929999999</c:v>
                </c:pt>
                <c:pt idx="1">
                  <c:v>237.0389265</c:v>
                </c:pt>
                <c:pt idx="2">
                  <c:v>234.30897630000001</c:v>
                </c:pt>
                <c:pt idx="3">
                  <c:v>452.2989182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48-47A6-8676-E7A04F93F0E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71583728"/>
        <c:axId val="1371580368"/>
      </c:lineChart>
      <c:catAx>
        <c:axId val="1371583728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371580368"/>
        <c:crosses val="autoZero"/>
        <c:auto val="0"/>
        <c:lblAlgn val="ctr"/>
        <c:lblOffset val="100"/>
        <c:noMultiLvlLbl val="0"/>
      </c:catAx>
      <c:valAx>
        <c:axId val="1371580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Vitamin B12 (pg/ml)</a:t>
                </a:r>
                <a:endParaRPr lang="he-IL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371583728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he-IL"/>
    </a:p>
  </c:txPr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Vitamin D</a:t>
            </a:r>
            <a:r>
              <a:rPr lang="he-IL"/>
              <a:t> </a:t>
            </a:r>
            <a:r>
              <a:rPr lang="en-US"/>
              <a:t>test values</a:t>
            </a:r>
            <a:endParaRPr lang="he-I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'נתונים מתוך מטופלים עם חוסר '!$B$80</c:f>
              <c:strCache>
                <c:ptCount val="1"/>
                <c:pt idx="0">
                  <c:v>ממוצע ערכי בדיקה אבסולוטים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'נתונים מתוך מטופלים עם חוסר '!$A$81:$A$84</c:f>
              <c:strCache>
                <c:ptCount val="4"/>
                <c:pt idx="0">
                  <c:v>24 months</c:v>
                </c:pt>
                <c:pt idx="1">
                  <c:v>12 months</c:v>
                </c:pt>
                <c:pt idx="2">
                  <c:v>6 months</c:v>
                </c:pt>
                <c:pt idx="3">
                  <c:v>before</c:v>
                </c:pt>
              </c:strCache>
            </c:strRef>
          </c:cat>
          <c:val>
            <c:numRef>
              <c:f>'נתונים מתוך מטופלים עם חוסר '!$B$81:$B$84</c:f>
              <c:numCache>
                <c:formatCode>0</c:formatCode>
                <c:ptCount val="4"/>
                <c:pt idx="0">
                  <c:v>15.427634149999999</c:v>
                </c:pt>
                <c:pt idx="1">
                  <c:v>15.47389319</c:v>
                </c:pt>
                <c:pt idx="2">
                  <c:v>15.54096442</c:v>
                </c:pt>
                <c:pt idx="3">
                  <c:v>27.648979910000001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13-4B9B-967C-3BAB49807A0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71583728"/>
        <c:axId val="1371580368"/>
      </c:lineChart>
      <c:catAx>
        <c:axId val="1371583728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371580368"/>
        <c:crosses val="autoZero"/>
        <c:auto val="0"/>
        <c:lblAlgn val="ctr"/>
        <c:lblOffset val="100"/>
        <c:noMultiLvlLbl val="0"/>
      </c:catAx>
      <c:valAx>
        <c:axId val="1371580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Vitamin D (ng/ml)</a:t>
                </a:r>
                <a:endParaRPr lang="he-IL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371583728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he-IL"/>
    </a:p>
  </c:txPr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Average Rate of Nutritional Deficiency Testing in Pediatric Patients (12-18 yo) at 24 Months </a:t>
            </a:r>
            <a:endParaRPr lang="he-I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'גיל 12-18'!$J$1</c:f>
              <c:strCache>
                <c:ptCount val="1"/>
                <c:pt idx="0">
                  <c:v>אחוז נבדקים 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'גיל 12-18'!$I$2:$I$8</c:f>
              <c:strCache>
                <c:ptCount val="7"/>
                <c:pt idx="0">
                  <c:v>Iron</c:v>
                </c:pt>
                <c:pt idx="1">
                  <c:v>Ferritin</c:v>
                </c:pt>
                <c:pt idx="2">
                  <c:v>Folic Acid </c:v>
                </c:pt>
                <c:pt idx="3">
                  <c:v>Hemoglobin</c:v>
                </c:pt>
                <c:pt idx="4">
                  <c:v>PTH</c:v>
                </c:pt>
                <c:pt idx="5">
                  <c:v>Vitamin B12</c:v>
                </c:pt>
                <c:pt idx="6">
                  <c:v>Vitamin D </c:v>
                </c:pt>
              </c:strCache>
            </c:strRef>
          </c:cat>
          <c:val>
            <c:numRef>
              <c:f>'גיל 12-18'!$J$2:$J$8</c:f>
              <c:numCache>
                <c:formatCode>0.00%</c:formatCode>
                <c:ptCount val="7"/>
                <c:pt idx="0">
                  <c:v>0.24366674150576262</c:v>
                </c:pt>
                <c:pt idx="1">
                  <c:v>0.34337064337064338</c:v>
                </c:pt>
                <c:pt idx="2">
                  <c:v>0.27730683426429636</c:v>
                </c:pt>
                <c:pt idx="3">
                  <c:v>0.49746731229620966</c:v>
                </c:pt>
                <c:pt idx="4">
                  <c:v>6.5774804905239695E-2</c:v>
                </c:pt>
                <c:pt idx="5">
                  <c:v>0.18548999400063229</c:v>
                </c:pt>
                <c:pt idx="6">
                  <c:v>0.21158117317755867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63-41EA-B57D-553A632B70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371581808"/>
        <c:axId val="1371572688"/>
      </c:barChart>
      <c:catAx>
        <c:axId val="1371581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Element</a:t>
                </a:r>
                <a:endParaRPr lang="he-IL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371572688"/>
        <c:crosses val="autoZero"/>
        <c:auto val="1"/>
        <c:lblAlgn val="ctr"/>
        <c:lblOffset val="100"/>
        <c:noMultiLvlLbl val="0"/>
      </c:catAx>
      <c:valAx>
        <c:axId val="1371572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of Testing</a:t>
                </a:r>
                <a:endParaRPr lang="he-IL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e-IL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371581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he-IL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svg"/><Relationship Id="rId1" Type="http://schemas.openxmlformats.org/officeDocument/2006/relationships/image" Target="../media/image9.png"/><Relationship Id="rId6" Type="http://schemas.openxmlformats.org/officeDocument/2006/relationships/image" Target="../media/image16.svg"/><Relationship Id="rId5" Type="http://schemas.openxmlformats.org/officeDocument/2006/relationships/image" Target="../media/image3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svg"/><Relationship Id="rId1" Type="http://schemas.openxmlformats.org/officeDocument/2006/relationships/image" Target="../media/image9.png"/><Relationship Id="rId6" Type="http://schemas.openxmlformats.org/officeDocument/2006/relationships/image" Target="../media/image16.svg"/><Relationship Id="rId5" Type="http://schemas.openxmlformats.org/officeDocument/2006/relationships/image" Target="../media/image3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265E44-70EF-40D2-A138-ECAA161A2B9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1_2" csCatId="accent1" phldr="1"/>
      <dgm:spPr/>
      <dgm:t>
        <a:bodyPr/>
        <a:lstStyle/>
        <a:p>
          <a:endParaRPr lang="en-US"/>
        </a:p>
      </dgm:t>
    </dgm:pt>
    <dgm:pt modelId="{1219D808-F6F3-4223-B5EA-88D3CFBC1F01}">
      <dgm:prSet/>
      <dgm:spPr/>
      <dgm:t>
        <a:bodyPr/>
        <a:lstStyle/>
        <a:p>
          <a:r>
            <a:rPr lang="en-US"/>
            <a:t>GLP-1a medications, commonly used for diabetes and obesity, lead to significant weight loss</a:t>
          </a:r>
        </a:p>
      </dgm:t>
    </dgm:pt>
    <dgm:pt modelId="{B9D573F8-85FB-4EC7-AA03-E02EEB916AED}" type="parTrans" cxnId="{DDC9E433-917C-463E-865A-A13C61AB46C0}">
      <dgm:prSet/>
      <dgm:spPr/>
      <dgm:t>
        <a:bodyPr/>
        <a:lstStyle/>
        <a:p>
          <a:endParaRPr lang="en-US" sz="2800"/>
        </a:p>
      </dgm:t>
    </dgm:pt>
    <dgm:pt modelId="{3F87F50B-23FC-4C62-BFFE-6DE96B8086AE}" type="sibTrans" cxnId="{DDC9E433-917C-463E-865A-A13C61AB46C0}">
      <dgm:prSet/>
      <dgm:spPr/>
      <dgm:t>
        <a:bodyPr/>
        <a:lstStyle/>
        <a:p>
          <a:endParaRPr lang="en-US"/>
        </a:p>
      </dgm:t>
    </dgm:pt>
    <dgm:pt modelId="{B4A5FCE8-CBAD-4C7B-A6FC-969FFDDDCED0}">
      <dgm:prSet/>
      <dgm:spPr/>
      <dgm:t>
        <a:bodyPr/>
        <a:lstStyle/>
        <a:p>
          <a:r>
            <a:rPr lang="en-US" dirty="0"/>
            <a:t>Possible reasons for nutritional deficiencies with these medications:</a:t>
          </a:r>
        </a:p>
      </dgm:t>
    </dgm:pt>
    <dgm:pt modelId="{1E0BDEBE-74EF-41A8-8BC3-764D720678C2}" type="parTrans" cxnId="{DBA7D0F1-87A3-4D06-A528-8DAF08EF68C0}">
      <dgm:prSet/>
      <dgm:spPr/>
      <dgm:t>
        <a:bodyPr/>
        <a:lstStyle/>
        <a:p>
          <a:endParaRPr lang="en-US" sz="2800"/>
        </a:p>
      </dgm:t>
    </dgm:pt>
    <dgm:pt modelId="{8D0D4EBC-C745-48EC-A576-558A7E2E18E5}" type="sibTrans" cxnId="{DBA7D0F1-87A3-4D06-A528-8DAF08EF68C0}">
      <dgm:prSet/>
      <dgm:spPr/>
      <dgm:t>
        <a:bodyPr/>
        <a:lstStyle/>
        <a:p>
          <a:endParaRPr lang="en-US"/>
        </a:p>
      </dgm:t>
    </dgm:pt>
    <dgm:pt modelId="{7B93E2DA-4F59-4297-B4B7-1E2A5A721394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sz="2000" dirty="0"/>
            <a:t>-Gastrointestinal side effects</a:t>
          </a:r>
        </a:p>
        <a:p>
          <a:pPr>
            <a:buFont typeface="Wingdings" panose="05000000000000000000" pitchFamily="2" charset="2"/>
            <a:buChar char="ü"/>
          </a:pPr>
          <a:r>
            <a:rPr lang="en-US" sz="2000" dirty="0"/>
            <a:t>-Weight loss with caloric restriction</a:t>
          </a:r>
        </a:p>
      </dgm:t>
    </dgm:pt>
    <dgm:pt modelId="{9D232778-7E9C-4163-8150-B438D37CB176}" type="parTrans" cxnId="{D86A7261-D47E-4BCF-BEFB-645861E22F41}">
      <dgm:prSet/>
      <dgm:spPr/>
      <dgm:t>
        <a:bodyPr/>
        <a:lstStyle/>
        <a:p>
          <a:endParaRPr lang="en-US" sz="2800"/>
        </a:p>
      </dgm:t>
    </dgm:pt>
    <dgm:pt modelId="{348A9C3C-69AC-4FEB-B111-907672D9F134}" type="sibTrans" cxnId="{D86A7261-D47E-4BCF-BEFB-645861E22F41}">
      <dgm:prSet/>
      <dgm:spPr/>
      <dgm:t>
        <a:bodyPr/>
        <a:lstStyle/>
        <a:p>
          <a:endParaRPr lang="en-US"/>
        </a:p>
      </dgm:t>
    </dgm:pt>
    <dgm:pt modelId="{E0C4CAA9-0C6B-49CB-ABD3-508CDAB91785}">
      <dgm:prSet custT="1"/>
      <dgm:spPr/>
      <dgm:t>
        <a:bodyPr/>
        <a:lstStyle/>
        <a:p>
          <a:pPr>
            <a:buNone/>
          </a:pPr>
          <a:r>
            <a:rPr lang="en-US" sz="2000" dirty="0"/>
            <a:t>-Food intolerances making it difficult for patients to maintain a nutrient-rich diet</a:t>
          </a:r>
        </a:p>
        <a:p>
          <a:pPr>
            <a:buNone/>
          </a:pPr>
          <a:r>
            <a:rPr lang="en-US" sz="2000" dirty="0"/>
            <a:t>-Vitamin – GLP-1 interactions?</a:t>
          </a:r>
          <a:endParaRPr lang="en-US" sz="1600" dirty="0"/>
        </a:p>
      </dgm:t>
    </dgm:pt>
    <dgm:pt modelId="{F18FB16B-33C3-4308-959B-7D9E498B862C}" type="parTrans" cxnId="{01101215-73D0-4864-88C5-3ED96A8B1731}">
      <dgm:prSet/>
      <dgm:spPr/>
      <dgm:t>
        <a:bodyPr/>
        <a:lstStyle/>
        <a:p>
          <a:endParaRPr lang="en-US" sz="2800"/>
        </a:p>
      </dgm:t>
    </dgm:pt>
    <dgm:pt modelId="{B3CC76C6-FCB4-4EB9-9245-E44F5019F880}" type="sibTrans" cxnId="{01101215-73D0-4864-88C5-3ED96A8B1731}">
      <dgm:prSet/>
      <dgm:spPr/>
      <dgm:t>
        <a:bodyPr/>
        <a:lstStyle/>
        <a:p>
          <a:endParaRPr lang="en-US"/>
        </a:p>
      </dgm:t>
    </dgm:pt>
    <dgm:pt modelId="{635A8E96-2BA9-4356-B415-7B7801E9D0DC}">
      <dgm:prSet/>
      <dgm:spPr/>
      <dgm:t>
        <a:bodyPr/>
        <a:lstStyle/>
        <a:p>
          <a:r>
            <a:rPr lang="en-US" b="1" dirty="0"/>
            <a:t>While bariatric patients have guidelines for managing deficiencies, there are no such guidelines for GLP-1a users</a:t>
          </a:r>
          <a:endParaRPr lang="en-US" dirty="0"/>
        </a:p>
      </dgm:t>
    </dgm:pt>
    <dgm:pt modelId="{6E89CB87-1E87-4260-958C-304F7A076EFF}" type="parTrans" cxnId="{B951063F-0134-4C9B-87A4-5DEAA0DEE314}">
      <dgm:prSet/>
      <dgm:spPr/>
      <dgm:t>
        <a:bodyPr/>
        <a:lstStyle/>
        <a:p>
          <a:endParaRPr lang="en-US" sz="2800"/>
        </a:p>
      </dgm:t>
    </dgm:pt>
    <dgm:pt modelId="{FD943789-42CE-43DB-A33C-01DF6F122F16}" type="sibTrans" cxnId="{B951063F-0134-4C9B-87A4-5DEAA0DEE314}">
      <dgm:prSet/>
      <dgm:spPr/>
      <dgm:t>
        <a:bodyPr/>
        <a:lstStyle/>
        <a:p>
          <a:endParaRPr lang="en-US"/>
        </a:p>
      </dgm:t>
    </dgm:pt>
    <dgm:pt modelId="{76494C4E-80CA-4711-BF89-A4C97FA27201}">
      <dgm:prSet/>
      <dgm:spPr/>
      <dgm:t>
        <a:bodyPr/>
        <a:lstStyle/>
        <a:p>
          <a:r>
            <a:rPr lang="en-US" b="1"/>
            <a:t>Currently there is no literature regarding the potential effects of these drugs on nutritional deficiency </a:t>
          </a:r>
          <a:endParaRPr lang="en-US"/>
        </a:p>
      </dgm:t>
    </dgm:pt>
    <dgm:pt modelId="{7827C756-7436-440B-8E53-B6FEA70A003D}" type="parTrans" cxnId="{A65182A9-0EF7-4E39-AFC1-F380DD20A480}">
      <dgm:prSet/>
      <dgm:spPr/>
      <dgm:t>
        <a:bodyPr/>
        <a:lstStyle/>
        <a:p>
          <a:endParaRPr lang="en-US" sz="2800"/>
        </a:p>
      </dgm:t>
    </dgm:pt>
    <dgm:pt modelId="{480B6D9F-3C03-4C78-A969-97D03BCCBB8E}" type="sibTrans" cxnId="{A65182A9-0EF7-4E39-AFC1-F380DD20A480}">
      <dgm:prSet/>
      <dgm:spPr/>
      <dgm:t>
        <a:bodyPr/>
        <a:lstStyle/>
        <a:p>
          <a:endParaRPr lang="en-US"/>
        </a:p>
      </dgm:t>
    </dgm:pt>
    <dgm:pt modelId="{3537A7DE-79AA-4259-BC2C-DE4DAD31166B}" type="pres">
      <dgm:prSet presAssocID="{88265E44-70EF-40D2-A138-ECAA161A2B9F}" presName="root" presStyleCnt="0">
        <dgm:presLayoutVars>
          <dgm:dir/>
          <dgm:resizeHandles val="exact"/>
        </dgm:presLayoutVars>
      </dgm:prSet>
      <dgm:spPr/>
    </dgm:pt>
    <dgm:pt modelId="{40BE5DC1-9A67-482A-BE8A-E7F98603FEFA}" type="pres">
      <dgm:prSet presAssocID="{1219D808-F6F3-4223-B5EA-88D3CFBC1F01}" presName="compNode" presStyleCnt="0"/>
      <dgm:spPr/>
    </dgm:pt>
    <dgm:pt modelId="{6CB73B58-60A2-4AE2-A9A1-2536560C8124}" type="pres">
      <dgm:prSet presAssocID="{1219D808-F6F3-4223-B5EA-88D3CFBC1F01}" presName="bgRect" presStyleLbl="bgShp" presStyleIdx="0" presStyleCnt="4"/>
      <dgm:spPr/>
    </dgm:pt>
    <dgm:pt modelId="{2A5164A4-C83A-4C07-8C7B-D5DFE89E4B9C}" type="pres">
      <dgm:prSet presAssocID="{1219D808-F6F3-4223-B5EA-88D3CFBC1F01}" presName="iconRect" presStyleLbl="node1" presStyleIdx="0" presStyleCnt="4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תרופה"/>
        </a:ext>
      </dgm:extLst>
    </dgm:pt>
    <dgm:pt modelId="{14F15819-0D13-4F5C-A121-9450FA75513C}" type="pres">
      <dgm:prSet presAssocID="{1219D808-F6F3-4223-B5EA-88D3CFBC1F01}" presName="spaceRect" presStyleCnt="0"/>
      <dgm:spPr/>
    </dgm:pt>
    <dgm:pt modelId="{CD59DB4C-791C-48E2-8FA2-8B6DD09AFEAC}" type="pres">
      <dgm:prSet presAssocID="{1219D808-F6F3-4223-B5EA-88D3CFBC1F01}" presName="parTx" presStyleLbl="revTx" presStyleIdx="0" presStyleCnt="5">
        <dgm:presLayoutVars>
          <dgm:chMax val="0"/>
          <dgm:chPref val="0"/>
        </dgm:presLayoutVars>
      </dgm:prSet>
      <dgm:spPr/>
    </dgm:pt>
    <dgm:pt modelId="{B6382BC9-3E67-469A-B663-D3C79F81FB8F}" type="pres">
      <dgm:prSet presAssocID="{3F87F50B-23FC-4C62-BFFE-6DE96B8086AE}" presName="sibTrans" presStyleCnt="0"/>
      <dgm:spPr/>
    </dgm:pt>
    <dgm:pt modelId="{2033ED40-C4CC-4C5A-AE6D-18917F06B335}" type="pres">
      <dgm:prSet presAssocID="{B4A5FCE8-CBAD-4C7B-A6FC-969FFDDDCED0}" presName="compNode" presStyleCnt="0"/>
      <dgm:spPr/>
    </dgm:pt>
    <dgm:pt modelId="{B6EB12DB-0015-4C92-B11D-186EB86BB172}" type="pres">
      <dgm:prSet presAssocID="{B4A5FCE8-CBAD-4C7B-A6FC-969FFDDDCED0}" presName="bgRect" presStyleLbl="bgShp" presStyleIdx="1" presStyleCnt="4" custScaleY="204535"/>
      <dgm:spPr/>
    </dgm:pt>
    <dgm:pt modelId="{81708E0E-18DC-42CE-B59B-9D3CA1CA1927}" type="pres">
      <dgm:prSet presAssocID="{B4A5FCE8-CBAD-4C7B-A6FC-969FFDDDCED0}" presName="iconRect" presStyleLbl="node1" presStyleIdx="1" presStyleCnt="4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אבוקדו"/>
        </a:ext>
      </dgm:extLst>
    </dgm:pt>
    <dgm:pt modelId="{38E0FC14-64D4-4A84-8B45-E32AB17B0E58}" type="pres">
      <dgm:prSet presAssocID="{B4A5FCE8-CBAD-4C7B-A6FC-969FFDDDCED0}" presName="spaceRect" presStyleCnt="0"/>
      <dgm:spPr/>
    </dgm:pt>
    <dgm:pt modelId="{175E8048-7495-4304-A6D2-FCE0FAD32EDE}" type="pres">
      <dgm:prSet presAssocID="{B4A5FCE8-CBAD-4C7B-A6FC-969FFDDDCED0}" presName="parTx" presStyleLbl="revTx" presStyleIdx="1" presStyleCnt="5" custLinFactNeighborX="-1113" custLinFactNeighborY="-1377">
        <dgm:presLayoutVars>
          <dgm:chMax val="0"/>
          <dgm:chPref val="0"/>
        </dgm:presLayoutVars>
      </dgm:prSet>
      <dgm:spPr/>
    </dgm:pt>
    <dgm:pt modelId="{6E925DDD-016F-470B-B562-AAAFB70CCD45}" type="pres">
      <dgm:prSet presAssocID="{B4A5FCE8-CBAD-4C7B-A6FC-969FFDDDCED0}" presName="desTx" presStyleLbl="revTx" presStyleIdx="2" presStyleCnt="5" custScaleX="114924">
        <dgm:presLayoutVars/>
      </dgm:prSet>
      <dgm:spPr/>
    </dgm:pt>
    <dgm:pt modelId="{A7A892FA-8716-43FE-97F7-23C0E26C4B2F}" type="pres">
      <dgm:prSet presAssocID="{8D0D4EBC-C745-48EC-A576-558A7E2E18E5}" presName="sibTrans" presStyleCnt="0"/>
      <dgm:spPr/>
    </dgm:pt>
    <dgm:pt modelId="{E7B7F1C2-1E31-448A-9E51-E3BA423D259A}" type="pres">
      <dgm:prSet presAssocID="{635A8E96-2BA9-4356-B415-7B7801E9D0DC}" presName="compNode" presStyleCnt="0"/>
      <dgm:spPr/>
    </dgm:pt>
    <dgm:pt modelId="{54897826-323B-4971-BE11-00F58D111D31}" type="pres">
      <dgm:prSet presAssocID="{635A8E96-2BA9-4356-B415-7B7801E9D0DC}" presName="bgRect" presStyleLbl="bgShp" presStyleIdx="2" presStyleCnt="4"/>
      <dgm:spPr>
        <a:solidFill>
          <a:schemeClr val="accent5"/>
        </a:solidFill>
      </dgm:spPr>
    </dgm:pt>
    <dgm:pt modelId="{1A5D6A3A-5E3B-46B7-8874-698EEFA34DBF}" type="pres">
      <dgm:prSet presAssocID="{635A8E96-2BA9-4356-B415-7B7801E9D0DC}" presName="iconRect" presStyleLbl="node1" presStyleIdx="2" presStyleCnt="4"/>
      <dgm:spPr>
        <a:prstGeom prst="lightningBol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כליות"/>
        </a:ext>
      </dgm:extLst>
    </dgm:pt>
    <dgm:pt modelId="{9BB9B6F7-C8F6-4885-9DCF-6CDC1A99CC75}" type="pres">
      <dgm:prSet presAssocID="{635A8E96-2BA9-4356-B415-7B7801E9D0DC}" presName="spaceRect" presStyleCnt="0"/>
      <dgm:spPr/>
    </dgm:pt>
    <dgm:pt modelId="{D967C264-5110-4AFF-8307-AE4B5E8FBB9C}" type="pres">
      <dgm:prSet presAssocID="{635A8E96-2BA9-4356-B415-7B7801E9D0DC}" presName="parTx" presStyleLbl="revTx" presStyleIdx="3" presStyleCnt="5">
        <dgm:presLayoutVars>
          <dgm:chMax val="0"/>
          <dgm:chPref val="0"/>
        </dgm:presLayoutVars>
      </dgm:prSet>
      <dgm:spPr/>
    </dgm:pt>
    <dgm:pt modelId="{798065BE-9D39-4D5B-A9FB-0C399ADD7D2A}" type="pres">
      <dgm:prSet presAssocID="{FD943789-42CE-43DB-A33C-01DF6F122F16}" presName="sibTrans" presStyleCnt="0"/>
      <dgm:spPr/>
    </dgm:pt>
    <dgm:pt modelId="{E9F26241-5C3A-4565-BD1D-F7A69F4A242C}" type="pres">
      <dgm:prSet presAssocID="{76494C4E-80CA-4711-BF89-A4C97FA27201}" presName="compNode" presStyleCnt="0"/>
      <dgm:spPr/>
    </dgm:pt>
    <dgm:pt modelId="{57BD6E7B-E68F-49CB-8C89-1C7A502AD466}" type="pres">
      <dgm:prSet presAssocID="{76494C4E-80CA-4711-BF89-A4C97FA27201}" presName="bgRect" presStyleLbl="bgShp" presStyleIdx="3" presStyleCnt="4"/>
      <dgm:spPr>
        <a:solidFill>
          <a:schemeClr val="accent2">
            <a:lumMod val="75000"/>
          </a:schemeClr>
        </a:solidFill>
      </dgm:spPr>
    </dgm:pt>
    <dgm:pt modelId="{2B4912C3-19D0-4363-8BA9-22F512674347}" type="pres">
      <dgm:prSet presAssocID="{76494C4E-80CA-4711-BF89-A4C97FA27201}" presName="iconRect" presStyleLbl="node1" presStyleIdx="3" presStyleCnt="4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רופא"/>
        </a:ext>
      </dgm:extLst>
    </dgm:pt>
    <dgm:pt modelId="{A8B0BD16-FAD7-4ED6-A12C-A83647F12A55}" type="pres">
      <dgm:prSet presAssocID="{76494C4E-80CA-4711-BF89-A4C97FA27201}" presName="spaceRect" presStyleCnt="0"/>
      <dgm:spPr/>
    </dgm:pt>
    <dgm:pt modelId="{37BAFCBE-94AF-4B6F-A797-6FC57A495263}" type="pres">
      <dgm:prSet presAssocID="{76494C4E-80CA-4711-BF89-A4C97FA2720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1101215-73D0-4864-88C5-3ED96A8B1731}" srcId="{B4A5FCE8-CBAD-4C7B-A6FC-969FFDDDCED0}" destId="{E0C4CAA9-0C6B-49CB-ABD3-508CDAB91785}" srcOrd="1" destOrd="0" parTransId="{F18FB16B-33C3-4308-959B-7D9E498B862C}" sibTransId="{B3CC76C6-FCB4-4EB9-9245-E44F5019F880}"/>
    <dgm:cxn modelId="{DDC9E433-917C-463E-865A-A13C61AB46C0}" srcId="{88265E44-70EF-40D2-A138-ECAA161A2B9F}" destId="{1219D808-F6F3-4223-B5EA-88D3CFBC1F01}" srcOrd="0" destOrd="0" parTransId="{B9D573F8-85FB-4EC7-AA03-E02EEB916AED}" sibTransId="{3F87F50B-23FC-4C62-BFFE-6DE96B8086AE}"/>
    <dgm:cxn modelId="{B951063F-0134-4C9B-87A4-5DEAA0DEE314}" srcId="{88265E44-70EF-40D2-A138-ECAA161A2B9F}" destId="{635A8E96-2BA9-4356-B415-7B7801E9D0DC}" srcOrd="2" destOrd="0" parTransId="{6E89CB87-1E87-4260-958C-304F7A076EFF}" sibTransId="{FD943789-42CE-43DB-A33C-01DF6F122F16}"/>
    <dgm:cxn modelId="{D86A7261-D47E-4BCF-BEFB-645861E22F41}" srcId="{B4A5FCE8-CBAD-4C7B-A6FC-969FFDDDCED0}" destId="{7B93E2DA-4F59-4297-B4B7-1E2A5A721394}" srcOrd="0" destOrd="0" parTransId="{9D232778-7E9C-4163-8150-B438D37CB176}" sibTransId="{348A9C3C-69AC-4FEB-B111-907672D9F134}"/>
    <dgm:cxn modelId="{AE4C5C49-7DD1-4FB2-9674-299293845D1C}" type="presOf" srcId="{88265E44-70EF-40D2-A138-ECAA161A2B9F}" destId="{3537A7DE-79AA-4259-BC2C-DE4DAD31166B}" srcOrd="0" destOrd="0" presId="urn:microsoft.com/office/officeart/2018/2/layout/IconVerticalSolidList"/>
    <dgm:cxn modelId="{0CC1724C-7C32-446B-9208-72BFF2089DA1}" type="presOf" srcId="{7B93E2DA-4F59-4297-B4B7-1E2A5A721394}" destId="{6E925DDD-016F-470B-B562-AAAFB70CCD45}" srcOrd="0" destOrd="0" presId="urn:microsoft.com/office/officeart/2018/2/layout/IconVerticalSolidList"/>
    <dgm:cxn modelId="{71477272-6683-490E-8522-5E223FB20F10}" type="presOf" srcId="{635A8E96-2BA9-4356-B415-7B7801E9D0DC}" destId="{D967C264-5110-4AFF-8307-AE4B5E8FBB9C}" srcOrd="0" destOrd="0" presId="urn:microsoft.com/office/officeart/2018/2/layout/IconVerticalSolidList"/>
    <dgm:cxn modelId="{EEB37697-31D8-42C1-8FA6-61A97CF5B54D}" type="presOf" srcId="{1219D808-F6F3-4223-B5EA-88D3CFBC1F01}" destId="{CD59DB4C-791C-48E2-8FA2-8B6DD09AFEAC}" srcOrd="0" destOrd="0" presId="urn:microsoft.com/office/officeart/2018/2/layout/IconVerticalSolidList"/>
    <dgm:cxn modelId="{FBCBE89E-C16A-41E4-AC54-33DD6DE264D6}" type="presOf" srcId="{B4A5FCE8-CBAD-4C7B-A6FC-969FFDDDCED0}" destId="{175E8048-7495-4304-A6D2-FCE0FAD32EDE}" srcOrd="0" destOrd="0" presId="urn:microsoft.com/office/officeart/2018/2/layout/IconVerticalSolidList"/>
    <dgm:cxn modelId="{A65182A9-0EF7-4E39-AFC1-F380DD20A480}" srcId="{88265E44-70EF-40D2-A138-ECAA161A2B9F}" destId="{76494C4E-80CA-4711-BF89-A4C97FA27201}" srcOrd="3" destOrd="0" parTransId="{7827C756-7436-440B-8E53-B6FEA70A003D}" sibTransId="{480B6D9F-3C03-4C78-A969-97D03BCCBB8E}"/>
    <dgm:cxn modelId="{B73A33AE-F420-450C-9402-54C0867E6975}" type="presOf" srcId="{76494C4E-80CA-4711-BF89-A4C97FA27201}" destId="{37BAFCBE-94AF-4B6F-A797-6FC57A495263}" srcOrd="0" destOrd="0" presId="urn:microsoft.com/office/officeart/2018/2/layout/IconVerticalSolidList"/>
    <dgm:cxn modelId="{3B80AFDC-1507-4ACD-8C7E-711AAEA1E2B0}" type="presOf" srcId="{E0C4CAA9-0C6B-49CB-ABD3-508CDAB91785}" destId="{6E925DDD-016F-470B-B562-AAAFB70CCD45}" srcOrd="0" destOrd="1" presId="urn:microsoft.com/office/officeart/2018/2/layout/IconVerticalSolidList"/>
    <dgm:cxn modelId="{DBA7D0F1-87A3-4D06-A528-8DAF08EF68C0}" srcId="{88265E44-70EF-40D2-A138-ECAA161A2B9F}" destId="{B4A5FCE8-CBAD-4C7B-A6FC-969FFDDDCED0}" srcOrd="1" destOrd="0" parTransId="{1E0BDEBE-74EF-41A8-8BC3-764D720678C2}" sibTransId="{8D0D4EBC-C745-48EC-A576-558A7E2E18E5}"/>
    <dgm:cxn modelId="{C7B6B24A-ED58-4237-A169-57DD28230DB7}" type="presParOf" srcId="{3537A7DE-79AA-4259-BC2C-DE4DAD31166B}" destId="{40BE5DC1-9A67-482A-BE8A-E7F98603FEFA}" srcOrd="0" destOrd="0" presId="urn:microsoft.com/office/officeart/2018/2/layout/IconVerticalSolidList"/>
    <dgm:cxn modelId="{A8792033-FF34-497B-8740-EF2177A8291F}" type="presParOf" srcId="{40BE5DC1-9A67-482A-BE8A-E7F98603FEFA}" destId="{6CB73B58-60A2-4AE2-A9A1-2536560C8124}" srcOrd="0" destOrd="0" presId="urn:microsoft.com/office/officeart/2018/2/layout/IconVerticalSolidList"/>
    <dgm:cxn modelId="{CD351713-5865-41D9-BED8-B165BC26F868}" type="presParOf" srcId="{40BE5DC1-9A67-482A-BE8A-E7F98603FEFA}" destId="{2A5164A4-C83A-4C07-8C7B-D5DFE89E4B9C}" srcOrd="1" destOrd="0" presId="urn:microsoft.com/office/officeart/2018/2/layout/IconVerticalSolidList"/>
    <dgm:cxn modelId="{7AE72A9F-B2F7-4384-ACAA-3893AB739DCD}" type="presParOf" srcId="{40BE5DC1-9A67-482A-BE8A-E7F98603FEFA}" destId="{14F15819-0D13-4F5C-A121-9450FA75513C}" srcOrd="2" destOrd="0" presId="urn:microsoft.com/office/officeart/2018/2/layout/IconVerticalSolidList"/>
    <dgm:cxn modelId="{30481555-0C0B-4647-8789-573852088661}" type="presParOf" srcId="{40BE5DC1-9A67-482A-BE8A-E7F98603FEFA}" destId="{CD59DB4C-791C-48E2-8FA2-8B6DD09AFEAC}" srcOrd="3" destOrd="0" presId="urn:microsoft.com/office/officeart/2018/2/layout/IconVerticalSolidList"/>
    <dgm:cxn modelId="{987AC68C-DDA0-45A3-ABDC-626A188D8974}" type="presParOf" srcId="{3537A7DE-79AA-4259-BC2C-DE4DAD31166B}" destId="{B6382BC9-3E67-469A-B663-D3C79F81FB8F}" srcOrd="1" destOrd="0" presId="urn:microsoft.com/office/officeart/2018/2/layout/IconVerticalSolidList"/>
    <dgm:cxn modelId="{14C4A4BD-88D1-453C-BD02-62B282918BFF}" type="presParOf" srcId="{3537A7DE-79AA-4259-BC2C-DE4DAD31166B}" destId="{2033ED40-C4CC-4C5A-AE6D-18917F06B335}" srcOrd="2" destOrd="0" presId="urn:microsoft.com/office/officeart/2018/2/layout/IconVerticalSolidList"/>
    <dgm:cxn modelId="{EB76EA6E-45D8-43F1-8036-4DD81E20FCDB}" type="presParOf" srcId="{2033ED40-C4CC-4C5A-AE6D-18917F06B335}" destId="{B6EB12DB-0015-4C92-B11D-186EB86BB172}" srcOrd="0" destOrd="0" presId="urn:microsoft.com/office/officeart/2018/2/layout/IconVerticalSolidList"/>
    <dgm:cxn modelId="{C9603A05-B379-4CFD-B9FE-F94AC9FB63EB}" type="presParOf" srcId="{2033ED40-C4CC-4C5A-AE6D-18917F06B335}" destId="{81708E0E-18DC-42CE-B59B-9D3CA1CA1927}" srcOrd="1" destOrd="0" presId="urn:microsoft.com/office/officeart/2018/2/layout/IconVerticalSolidList"/>
    <dgm:cxn modelId="{84A2C116-7218-4623-B303-60A6D0C5A7F9}" type="presParOf" srcId="{2033ED40-C4CC-4C5A-AE6D-18917F06B335}" destId="{38E0FC14-64D4-4A84-8B45-E32AB17B0E58}" srcOrd="2" destOrd="0" presId="urn:microsoft.com/office/officeart/2018/2/layout/IconVerticalSolidList"/>
    <dgm:cxn modelId="{51E1D01D-9EBB-49B0-A0DB-BFD647CB3682}" type="presParOf" srcId="{2033ED40-C4CC-4C5A-AE6D-18917F06B335}" destId="{175E8048-7495-4304-A6D2-FCE0FAD32EDE}" srcOrd="3" destOrd="0" presId="urn:microsoft.com/office/officeart/2018/2/layout/IconVerticalSolidList"/>
    <dgm:cxn modelId="{8206E0F9-AF48-4614-81F0-FB64CC862C43}" type="presParOf" srcId="{2033ED40-C4CC-4C5A-AE6D-18917F06B335}" destId="{6E925DDD-016F-470B-B562-AAAFB70CCD45}" srcOrd="4" destOrd="0" presId="urn:microsoft.com/office/officeart/2018/2/layout/IconVerticalSolidList"/>
    <dgm:cxn modelId="{49647244-198A-4676-8495-FFCF26A80FC4}" type="presParOf" srcId="{3537A7DE-79AA-4259-BC2C-DE4DAD31166B}" destId="{A7A892FA-8716-43FE-97F7-23C0E26C4B2F}" srcOrd="3" destOrd="0" presId="urn:microsoft.com/office/officeart/2018/2/layout/IconVerticalSolidList"/>
    <dgm:cxn modelId="{6C6D9260-754B-4A15-867D-66ED12DA091E}" type="presParOf" srcId="{3537A7DE-79AA-4259-BC2C-DE4DAD31166B}" destId="{E7B7F1C2-1E31-448A-9E51-E3BA423D259A}" srcOrd="4" destOrd="0" presId="urn:microsoft.com/office/officeart/2018/2/layout/IconVerticalSolidList"/>
    <dgm:cxn modelId="{56DD4A90-9D77-4BD1-850D-5D7BA83DE99F}" type="presParOf" srcId="{E7B7F1C2-1E31-448A-9E51-E3BA423D259A}" destId="{54897826-323B-4971-BE11-00F58D111D31}" srcOrd="0" destOrd="0" presId="urn:microsoft.com/office/officeart/2018/2/layout/IconVerticalSolidList"/>
    <dgm:cxn modelId="{8CFCFF65-64F4-4C21-94F2-B519A736C266}" type="presParOf" srcId="{E7B7F1C2-1E31-448A-9E51-E3BA423D259A}" destId="{1A5D6A3A-5E3B-46B7-8874-698EEFA34DBF}" srcOrd="1" destOrd="0" presId="urn:microsoft.com/office/officeart/2018/2/layout/IconVerticalSolidList"/>
    <dgm:cxn modelId="{E7DBD5A1-5888-4F58-81E6-D5C2EA23E6E0}" type="presParOf" srcId="{E7B7F1C2-1E31-448A-9E51-E3BA423D259A}" destId="{9BB9B6F7-C8F6-4885-9DCF-6CDC1A99CC75}" srcOrd="2" destOrd="0" presId="urn:microsoft.com/office/officeart/2018/2/layout/IconVerticalSolidList"/>
    <dgm:cxn modelId="{7C0BCFE4-6761-40F9-997D-3F1D14D84497}" type="presParOf" srcId="{E7B7F1C2-1E31-448A-9E51-E3BA423D259A}" destId="{D967C264-5110-4AFF-8307-AE4B5E8FBB9C}" srcOrd="3" destOrd="0" presId="urn:microsoft.com/office/officeart/2018/2/layout/IconVerticalSolidList"/>
    <dgm:cxn modelId="{2850DDCD-39CD-4B71-B319-DD2D3805A1E3}" type="presParOf" srcId="{3537A7DE-79AA-4259-BC2C-DE4DAD31166B}" destId="{798065BE-9D39-4D5B-A9FB-0C399ADD7D2A}" srcOrd="5" destOrd="0" presId="urn:microsoft.com/office/officeart/2018/2/layout/IconVerticalSolidList"/>
    <dgm:cxn modelId="{ACE89E6C-EB2A-42FE-8FA3-2CEC629B0E54}" type="presParOf" srcId="{3537A7DE-79AA-4259-BC2C-DE4DAD31166B}" destId="{E9F26241-5C3A-4565-BD1D-F7A69F4A242C}" srcOrd="6" destOrd="0" presId="urn:microsoft.com/office/officeart/2018/2/layout/IconVerticalSolidList"/>
    <dgm:cxn modelId="{99A0F8DE-6402-486D-884F-850DAB4FD517}" type="presParOf" srcId="{E9F26241-5C3A-4565-BD1D-F7A69F4A242C}" destId="{57BD6E7B-E68F-49CB-8C89-1C7A502AD466}" srcOrd="0" destOrd="0" presId="urn:microsoft.com/office/officeart/2018/2/layout/IconVerticalSolidList"/>
    <dgm:cxn modelId="{DCC8C617-B85F-43E1-8D78-586733578C9C}" type="presParOf" srcId="{E9F26241-5C3A-4565-BD1D-F7A69F4A242C}" destId="{2B4912C3-19D0-4363-8BA9-22F512674347}" srcOrd="1" destOrd="0" presId="urn:microsoft.com/office/officeart/2018/2/layout/IconVerticalSolidList"/>
    <dgm:cxn modelId="{AAEA3BB9-FF7D-4E10-8687-93E5C0532A31}" type="presParOf" srcId="{E9F26241-5C3A-4565-BD1D-F7A69F4A242C}" destId="{A8B0BD16-FAD7-4ED6-A12C-A83647F12A55}" srcOrd="2" destOrd="0" presId="urn:microsoft.com/office/officeart/2018/2/layout/IconVerticalSolidList"/>
    <dgm:cxn modelId="{15746EE8-C402-4125-8EA7-952967325051}" type="presParOf" srcId="{E9F26241-5C3A-4565-BD1D-F7A69F4A242C}" destId="{37BAFCBE-94AF-4B6F-A797-6FC57A49526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D0E64C-610E-42D2-801C-3A0DF576878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E085045-62A1-4AB6-82DE-40CC9AD976D8}">
      <dgm:prSet custT="1"/>
      <dgm:spPr/>
      <dgm:t>
        <a:bodyPr/>
        <a:lstStyle/>
        <a:p>
          <a:r>
            <a:rPr lang="en-GB" sz="2000" b="1" i="1" dirty="0"/>
            <a:t>Research finds many patients taking GLP-1 medications like </a:t>
          </a:r>
          <a:r>
            <a:rPr lang="en-GB" sz="2000" b="1" i="1" dirty="0" err="1"/>
            <a:t>semaglutide</a:t>
          </a:r>
          <a:r>
            <a:rPr lang="en-GB" sz="2000" b="1" i="1" dirty="0"/>
            <a:t> (</a:t>
          </a:r>
          <a:r>
            <a:rPr lang="en-GB" sz="2000" b="1" i="1" dirty="0" err="1"/>
            <a:t>Wegovy</a:t>
          </a:r>
          <a:r>
            <a:rPr lang="en-GB" sz="2000" b="1" i="1" dirty="0"/>
            <a:t>, Ozempic) and liraglutide (Victoza, </a:t>
          </a:r>
          <a:r>
            <a:rPr lang="en-GB" sz="2000" b="1" i="1" dirty="0" err="1"/>
            <a:t>Saxenda</a:t>
          </a:r>
          <a:r>
            <a:rPr lang="en-GB" sz="2000" b="1" i="1" dirty="0"/>
            <a:t>) experience low iron, folic acid and vitamin D levels within 6 months of starting treatment that can persist for year</a:t>
          </a:r>
          <a:endParaRPr lang="en-US" sz="2000" dirty="0"/>
        </a:p>
      </dgm:t>
    </dgm:pt>
    <dgm:pt modelId="{31226BA8-2945-4593-A974-9616ABD045FE}" type="parTrans" cxnId="{31562567-72C7-488D-A56E-3EAD912649DD}">
      <dgm:prSet/>
      <dgm:spPr/>
      <dgm:t>
        <a:bodyPr/>
        <a:lstStyle/>
        <a:p>
          <a:endParaRPr lang="en-US" sz="1800"/>
        </a:p>
      </dgm:t>
    </dgm:pt>
    <dgm:pt modelId="{BFAE9B4C-3393-4455-9C5C-3E6571ABE2E2}" type="sibTrans" cxnId="{31562567-72C7-488D-A56E-3EAD912649DD}">
      <dgm:prSet/>
      <dgm:spPr/>
      <dgm:t>
        <a:bodyPr/>
        <a:lstStyle/>
        <a:p>
          <a:endParaRPr lang="en-US" sz="1800"/>
        </a:p>
      </dgm:t>
    </dgm:pt>
    <dgm:pt modelId="{545492AD-97B3-4AE1-B8F1-9071FCE9861A}">
      <dgm:prSet custT="1"/>
      <dgm:spPr/>
      <dgm:t>
        <a:bodyPr/>
        <a:lstStyle/>
        <a:p>
          <a:r>
            <a:rPr lang="en-GB" sz="2000" b="1" i="1"/>
            <a:t>Patients taking semaglutide and those with diabetes are more likely to experience nutritional deficiencies.</a:t>
          </a:r>
          <a:endParaRPr lang="en-US" sz="2000"/>
        </a:p>
      </dgm:t>
    </dgm:pt>
    <dgm:pt modelId="{DF3A5784-4715-4765-9757-CCC420D4D949}" type="parTrans" cxnId="{53C53CC4-572C-494D-9E3E-EFF363C03328}">
      <dgm:prSet/>
      <dgm:spPr/>
      <dgm:t>
        <a:bodyPr/>
        <a:lstStyle/>
        <a:p>
          <a:endParaRPr lang="en-US" sz="1800"/>
        </a:p>
      </dgm:t>
    </dgm:pt>
    <dgm:pt modelId="{98EBC008-8120-403D-99D6-C351547839D3}" type="sibTrans" cxnId="{53C53CC4-572C-494D-9E3E-EFF363C03328}">
      <dgm:prSet/>
      <dgm:spPr/>
      <dgm:t>
        <a:bodyPr/>
        <a:lstStyle/>
        <a:p>
          <a:endParaRPr lang="en-US" sz="1800"/>
        </a:p>
      </dgm:t>
    </dgm:pt>
    <dgm:pt modelId="{BDFE387F-629B-4146-8A65-984B261069CF}">
      <dgm:prSet custT="1"/>
      <dgm:spPr/>
      <dgm:t>
        <a:bodyPr/>
        <a:lstStyle/>
        <a:p>
          <a:r>
            <a:rPr lang="en-GB" sz="2000" b="1" i="1"/>
            <a:t>Study highlights the importance of regular nutritional screening and high-dose multivitamin and mineral supplementation for those taking GLP-1 medications.</a:t>
          </a:r>
          <a:endParaRPr lang="en-US" sz="2000"/>
        </a:p>
      </dgm:t>
    </dgm:pt>
    <dgm:pt modelId="{59D8BE28-8E9F-478A-A538-86F9BF4FB0E3}" type="parTrans" cxnId="{CBD194F1-BC14-4150-934C-623622DC3DFF}">
      <dgm:prSet/>
      <dgm:spPr/>
      <dgm:t>
        <a:bodyPr/>
        <a:lstStyle/>
        <a:p>
          <a:endParaRPr lang="en-US" sz="1800"/>
        </a:p>
      </dgm:t>
    </dgm:pt>
    <dgm:pt modelId="{CAF3AAD8-B6C3-4D27-B12C-85B43575EDF9}" type="sibTrans" cxnId="{CBD194F1-BC14-4150-934C-623622DC3DFF}">
      <dgm:prSet/>
      <dgm:spPr/>
      <dgm:t>
        <a:bodyPr/>
        <a:lstStyle/>
        <a:p>
          <a:endParaRPr lang="en-US" sz="1800"/>
        </a:p>
      </dgm:t>
    </dgm:pt>
    <dgm:pt modelId="{4A770EF0-FB35-4AEA-BAA2-D3B3BC8F3F1F}" type="pres">
      <dgm:prSet presAssocID="{D6D0E64C-610E-42D2-801C-3A0DF576878E}" presName="root" presStyleCnt="0">
        <dgm:presLayoutVars>
          <dgm:dir/>
          <dgm:resizeHandles val="exact"/>
        </dgm:presLayoutVars>
      </dgm:prSet>
      <dgm:spPr/>
    </dgm:pt>
    <dgm:pt modelId="{8263AF37-2661-40F5-8577-64959C0614CD}" type="pres">
      <dgm:prSet presAssocID="{5E085045-62A1-4AB6-82DE-40CC9AD976D8}" presName="compNode" presStyleCnt="0"/>
      <dgm:spPr/>
    </dgm:pt>
    <dgm:pt modelId="{4C575C1C-3C52-45DD-81AB-29FB05D24423}" type="pres">
      <dgm:prSet presAssocID="{5E085045-62A1-4AB6-82DE-40CC9AD976D8}" presName="bgRect" presStyleLbl="bgShp" presStyleIdx="0" presStyleCnt="3"/>
      <dgm:spPr/>
    </dgm:pt>
    <dgm:pt modelId="{0538967A-C787-4AC1-8137-818F8754D857}" type="pres">
      <dgm:prSet presAssocID="{5E085045-62A1-4AB6-82DE-40CC9AD976D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רופא"/>
        </a:ext>
      </dgm:extLst>
    </dgm:pt>
    <dgm:pt modelId="{049FDE4E-F16B-453A-B085-58E5B38DF455}" type="pres">
      <dgm:prSet presAssocID="{5E085045-62A1-4AB6-82DE-40CC9AD976D8}" presName="spaceRect" presStyleCnt="0"/>
      <dgm:spPr/>
    </dgm:pt>
    <dgm:pt modelId="{D39464A5-28EB-4A4F-AE48-CEF12869C829}" type="pres">
      <dgm:prSet presAssocID="{5E085045-62A1-4AB6-82DE-40CC9AD976D8}" presName="parTx" presStyleLbl="revTx" presStyleIdx="0" presStyleCnt="3">
        <dgm:presLayoutVars>
          <dgm:chMax val="0"/>
          <dgm:chPref val="0"/>
        </dgm:presLayoutVars>
      </dgm:prSet>
      <dgm:spPr/>
    </dgm:pt>
    <dgm:pt modelId="{B7ADA5F0-4BDA-4360-A1DB-9DC33E06B38F}" type="pres">
      <dgm:prSet presAssocID="{BFAE9B4C-3393-4455-9C5C-3E6571ABE2E2}" presName="sibTrans" presStyleCnt="0"/>
      <dgm:spPr/>
    </dgm:pt>
    <dgm:pt modelId="{17F63A3D-A5A8-40B7-8DFA-8FF18E990653}" type="pres">
      <dgm:prSet presAssocID="{545492AD-97B3-4AE1-B8F1-9071FCE9861A}" presName="compNode" presStyleCnt="0"/>
      <dgm:spPr/>
    </dgm:pt>
    <dgm:pt modelId="{EAF7D453-0FE7-43B8-A15F-1C763E6AA0F8}" type="pres">
      <dgm:prSet presAssocID="{545492AD-97B3-4AE1-B8F1-9071FCE9861A}" presName="bgRect" presStyleLbl="bgShp" presStyleIdx="1" presStyleCnt="3"/>
      <dgm:spPr/>
    </dgm:pt>
    <dgm:pt modelId="{109B4C33-AB2D-48C7-9337-EFDA9DE14156}" type="pres">
      <dgm:prSet presAssocID="{545492AD-97B3-4AE1-B8F1-9071FCE9861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כליות"/>
        </a:ext>
      </dgm:extLst>
    </dgm:pt>
    <dgm:pt modelId="{3AC573F1-8529-4572-B366-909810F33231}" type="pres">
      <dgm:prSet presAssocID="{545492AD-97B3-4AE1-B8F1-9071FCE9861A}" presName="spaceRect" presStyleCnt="0"/>
      <dgm:spPr/>
    </dgm:pt>
    <dgm:pt modelId="{69766D6B-0DCC-4567-A756-A3E6C8948937}" type="pres">
      <dgm:prSet presAssocID="{545492AD-97B3-4AE1-B8F1-9071FCE9861A}" presName="parTx" presStyleLbl="revTx" presStyleIdx="1" presStyleCnt="3">
        <dgm:presLayoutVars>
          <dgm:chMax val="0"/>
          <dgm:chPref val="0"/>
        </dgm:presLayoutVars>
      </dgm:prSet>
      <dgm:spPr/>
    </dgm:pt>
    <dgm:pt modelId="{B8F4572A-2D32-4969-9188-20024132228A}" type="pres">
      <dgm:prSet presAssocID="{98EBC008-8120-403D-99D6-C351547839D3}" presName="sibTrans" presStyleCnt="0"/>
      <dgm:spPr/>
    </dgm:pt>
    <dgm:pt modelId="{EEE88225-D34F-46F5-B83A-1C619EC4AF28}" type="pres">
      <dgm:prSet presAssocID="{BDFE387F-629B-4146-8A65-984B261069CF}" presName="compNode" presStyleCnt="0"/>
      <dgm:spPr/>
    </dgm:pt>
    <dgm:pt modelId="{D2C65780-BC01-4531-BBC5-96AA3537391D}" type="pres">
      <dgm:prSet presAssocID="{BDFE387F-629B-4146-8A65-984B261069CF}" presName="bgRect" presStyleLbl="bgShp" presStyleIdx="2" presStyleCnt="3"/>
      <dgm:spPr/>
    </dgm:pt>
    <dgm:pt modelId="{A77FB15C-1538-4FF1-AD8F-006636FBB3BB}" type="pres">
      <dgm:prSet presAssocID="{BDFE387F-629B-4146-8A65-984B261069C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תרופה"/>
        </a:ext>
      </dgm:extLst>
    </dgm:pt>
    <dgm:pt modelId="{720E3F98-7876-4296-9393-471E1F573AC6}" type="pres">
      <dgm:prSet presAssocID="{BDFE387F-629B-4146-8A65-984B261069CF}" presName="spaceRect" presStyleCnt="0"/>
      <dgm:spPr/>
    </dgm:pt>
    <dgm:pt modelId="{73E8009B-A39F-4849-BFC1-08A0B9EAAA3A}" type="pres">
      <dgm:prSet presAssocID="{BDFE387F-629B-4146-8A65-984B261069C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072B904-6C0B-44CD-9AA0-E88F61B98297}" type="presOf" srcId="{545492AD-97B3-4AE1-B8F1-9071FCE9861A}" destId="{69766D6B-0DCC-4567-A756-A3E6C8948937}" srcOrd="0" destOrd="0" presId="urn:microsoft.com/office/officeart/2018/2/layout/IconVerticalSolidList"/>
    <dgm:cxn modelId="{31562567-72C7-488D-A56E-3EAD912649DD}" srcId="{D6D0E64C-610E-42D2-801C-3A0DF576878E}" destId="{5E085045-62A1-4AB6-82DE-40CC9AD976D8}" srcOrd="0" destOrd="0" parTransId="{31226BA8-2945-4593-A974-9616ABD045FE}" sibTransId="{BFAE9B4C-3393-4455-9C5C-3E6571ABE2E2}"/>
    <dgm:cxn modelId="{32130AC4-8536-4137-9584-8C55D7DD8F75}" type="presOf" srcId="{5E085045-62A1-4AB6-82DE-40CC9AD976D8}" destId="{D39464A5-28EB-4A4F-AE48-CEF12869C829}" srcOrd="0" destOrd="0" presId="urn:microsoft.com/office/officeart/2018/2/layout/IconVerticalSolidList"/>
    <dgm:cxn modelId="{53C53CC4-572C-494D-9E3E-EFF363C03328}" srcId="{D6D0E64C-610E-42D2-801C-3A0DF576878E}" destId="{545492AD-97B3-4AE1-B8F1-9071FCE9861A}" srcOrd="1" destOrd="0" parTransId="{DF3A5784-4715-4765-9757-CCC420D4D949}" sibTransId="{98EBC008-8120-403D-99D6-C351547839D3}"/>
    <dgm:cxn modelId="{A5148AD6-926A-4AE9-A896-F7BBB4348BFE}" type="presOf" srcId="{BDFE387F-629B-4146-8A65-984B261069CF}" destId="{73E8009B-A39F-4849-BFC1-08A0B9EAAA3A}" srcOrd="0" destOrd="0" presId="urn:microsoft.com/office/officeart/2018/2/layout/IconVerticalSolidList"/>
    <dgm:cxn modelId="{788D3CE3-D169-4459-80E3-E7095115343B}" type="presOf" srcId="{D6D0E64C-610E-42D2-801C-3A0DF576878E}" destId="{4A770EF0-FB35-4AEA-BAA2-D3B3BC8F3F1F}" srcOrd="0" destOrd="0" presId="urn:microsoft.com/office/officeart/2018/2/layout/IconVerticalSolidList"/>
    <dgm:cxn modelId="{CBD194F1-BC14-4150-934C-623622DC3DFF}" srcId="{D6D0E64C-610E-42D2-801C-3A0DF576878E}" destId="{BDFE387F-629B-4146-8A65-984B261069CF}" srcOrd="2" destOrd="0" parTransId="{59D8BE28-8E9F-478A-A538-86F9BF4FB0E3}" sibTransId="{CAF3AAD8-B6C3-4D27-B12C-85B43575EDF9}"/>
    <dgm:cxn modelId="{41A7EB95-A5A7-4D16-8480-9D92E5E8DCB9}" type="presParOf" srcId="{4A770EF0-FB35-4AEA-BAA2-D3B3BC8F3F1F}" destId="{8263AF37-2661-40F5-8577-64959C0614CD}" srcOrd="0" destOrd="0" presId="urn:microsoft.com/office/officeart/2018/2/layout/IconVerticalSolidList"/>
    <dgm:cxn modelId="{D3F547AE-9159-454A-86F8-E957B8CB5CDB}" type="presParOf" srcId="{8263AF37-2661-40F5-8577-64959C0614CD}" destId="{4C575C1C-3C52-45DD-81AB-29FB05D24423}" srcOrd="0" destOrd="0" presId="urn:microsoft.com/office/officeart/2018/2/layout/IconVerticalSolidList"/>
    <dgm:cxn modelId="{D23A45C0-7CF8-478E-BC5B-E6FE0286311C}" type="presParOf" srcId="{8263AF37-2661-40F5-8577-64959C0614CD}" destId="{0538967A-C787-4AC1-8137-818F8754D857}" srcOrd="1" destOrd="0" presId="urn:microsoft.com/office/officeart/2018/2/layout/IconVerticalSolidList"/>
    <dgm:cxn modelId="{4B6074AB-4690-4770-99A1-8EEF7AD675CF}" type="presParOf" srcId="{8263AF37-2661-40F5-8577-64959C0614CD}" destId="{049FDE4E-F16B-453A-B085-58E5B38DF455}" srcOrd="2" destOrd="0" presId="urn:microsoft.com/office/officeart/2018/2/layout/IconVerticalSolidList"/>
    <dgm:cxn modelId="{459D2E48-599C-45CC-818F-7DA6BCD957A3}" type="presParOf" srcId="{8263AF37-2661-40F5-8577-64959C0614CD}" destId="{D39464A5-28EB-4A4F-AE48-CEF12869C829}" srcOrd="3" destOrd="0" presId="urn:microsoft.com/office/officeart/2018/2/layout/IconVerticalSolidList"/>
    <dgm:cxn modelId="{2785523E-E73F-4451-9006-A28B22084B66}" type="presParOf" srcId="{4A770EF0-FB35-4AEA-BAA2-D3B3BC8F3F1F}" destId="{B7ADA5F0-4BDA-4360-A1DB-9DC33E06B38F}" srcOrd="1" destOrd="0" presId="urn:microsoft.com/office/officeart/2018/2/layout/IconVerticalSolidList"/>
    <dgm:cxn modelId="{C7962634-B896-4EBD-A11C-DB19D35B0DB4}" type="presParOf" srcId="{4A770EF0-FB35-4AEA-BAA2-D3B3BC8F3F1F}" destId="{17F63A3D-A5A8-40B7-8DFA-8FF18E990653}" srcOrd="2" destOrd="0" presId="urn:microsoft.com/office/officeart/2018/2/layout/IconVerticalSolidList"/>
    <dgm:cxn modelId="{EF720085-D922-43EA-A619-DB84904689FD}" type="presParOf" srcId="{17F63A3D-A5A8-40B7-8DFA-8FF18E990653}" destId="{EAF7D453-0FE7-43B8-A15F-1C763E6AA0F8}" srcOrd="0" destOrd="0" presId="urn:microsoft.com/office/officeart/2018/2/layout/IconVerticalSolidList"/>
    <dgm:cxn modelId="{8459F031-88C1-425B-9EB5-FFBF27903AF4}" type="presParOf" srcId="{17F63A3D-A5A8-40B7-8DFA-8FF18E990653}" destId="{109B4C33-AB2D-48C7-9337-EFDA9DE14156}" srcOrd="1" destOrd="0" presId="urn:microsoft.com/office/officeart/2018/2/layout/IconVerticalSolidList"/>
    <dgm:cxn modelId="{A27BDE0B-C6E9-467B-939C-9668D8C1A7D0}" type="presParOf" srcId="{17F63A3D-A5A8-40B7-8DFA-8FF18E990653}" destId="{3AC573F1-8529-4572-B366-909810F33231}" srcOrd="2" destOrd="0" presId="urn:microsoft.com/office/officeart/2018/2/layout/IconVerticalSolidList"/>
    <dgm:cxn modelId="{42CCACC8-B104-44C5-AAF4-142D12F85265}" type="presParOf" srcId="{17F63A3D-A5A8-40B7-8DFA-8FF18E990653}" destId="{69766D6B-0DCC-4567-A756-A3E6C8948937}" srcOrd="3" destOrd="0" presId="urn:microsoft.com/office/officeart/2018/2/layout/IconVerticalSolidList"/>
    <dgm:cxn modelId="{CA435CF4-2F28-4FB7-8846-E32014357278}" type="presParOf" srcId="{4A770EF0-FB35-4AEA-BAA2-D3B3BC8F3F1F}" destId="{B8F4572A-2D32-4969-9188-20024132228A}" srcOrd="3" destOrd="0" presId="urn:microsoft.com/office/officeart/2018/2/layout/IconVerticalSolidList"/>
    <dgm:cxn modelId="{3E8A270C-6E6C-4588-B394-B9D673F106AA}" type="presParOf" srcId="{4A770EF0-FB35-4AEA-BAA2-D3B3BC8F3F1F}" destId="{EEE88225-D34F-46F5-B83A-1C619EC4AF28}" srcOrd="4" destOrd="0" presId="urn:microsoft.com/office/officeart/2018/2/layout/IconVerticalSolidList"/>
    <dgm:cxn modelId="{E37DBD37-1519-4A20-885D-080345154313}" type="presParOf" srcId="{EEE88225-D34F-46F5-B83A-1C619EC4AF28}" destId="{D2C65780-BC01-4531-BBC5-96AA3537391D}" srcOrd="0" destOrd="0" presId="urn:microsoft.com/office/officeart/2018/2/layout/IconVerticalSolidList"/>
    <dgm:cxn modelId="{2FA6BDB8-B1A5-4767-8BD0-60E30F1E1BAD}" type="presParOf" srcId="{EEE88225-D34F-46F5-B83A-1C619EC4AF28}" destId="{A77FB15C-1538-4FF1-AD8F-006636FBB3BB}" srcOrd="1" destOrd="0" presId="urn:microsoft.com/office/officeart/2018/2/layout/IconVerticalSolidList"/>
    <dgm:cxn modelId="{E2CD4DD7-A172-4915-98D8-B336D51A83DC}" type="presParOf" srcId="{EEE88225-D34F-46F5-B83A-1C619EC4AF28}" destId="{720E3F98-7876-4296-9393-471E1F573AC6}" srcOrd="2" destOrd="0" presId="urn:microsoft.com/office/officeart/2018/2/layout/IconVerticalSolidList"/>
    <dgm:cxn modelId="{87EF17C9-F298-407A-8AFC-F3B650D8BBCC}" type="presParOf" srcId="{EEE88225-D34F-46F5-B83A-1C619EC4AF28}" destId="{73E8009B-A39F-4849-BFC1-08A0B9EAAA3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A1F55D-9800-487E-9980-C61AADE28CF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D843553-2DFC-4597-8B01-A9BF6D6FEB6E}">
      <dgm:prSet/>
      <dgm:spPr/>
      <dgm:t>
        <a:bodyPr/>
        <a:lstStyle/>
        <a:p>
          <a:r>
            <a:rPr lang="en-GB" b="1" i="1"/>
            <a:t>Blood labs before starting treatment and during- every 6 months</a:t>
          </a:r>
          <a:endParaRPr lang="en-US"/>
        </a:p>
      </dgm:t>
    </dgm:pt>
    <dgm:pt modelId="{1375B5E0-7AC9-47B9-B642-3DD1A7DDF1AC}" type="parTrans" cxnId="{ECF56817-59D6-49F8-8562-DAFB03D64F49}">
      <dgm:prSet/>
      <dgm:spPr/>
      <dgm:t>
        <a:bodyPr/>
        <a:lstStyle/>
        <a:p>
          <a:endParaRPr lang="en-US"/>
        </a:p>
      </dgm:t>
    </dgm:pt>
    <dgm:pt modelId="{024808F5-D49D-4C2D-8B89-F469710FE989}" type="sibTrans" cxnId="{ECF56817-59D6-49F8-8562-DAFB03D64F49}">
      <dgm:prSet/>
      <dgm:spPr/>
      <dgm:t>
        <a:bodyPr/>
        <a:lstStyle/>
        <a:p>
          <a:endParaRPr lang="en-US"/>
        </a:p>
      </dgm:t>
    </dgm:pt>
    <dgm:pt modelId="{C65511A8-21E5-4A24-9D32-13947E9B3F7C}">
      <dgm:prSet/>
      <dgm:spPr/>
      <dgm:t>
        <a:bodyPr/>
        <a:lstStyle/>
        <a:p>
          <a:r>
            <a:rPr lang="en-GB" b="1" i="1"/>
            <a:t>Advice patients on taking a high dose multivitamin </a:t>
          </a:r>
          <a:endParaRPr lang="en-US"/>
        </a:p>
      </dgm:t>
    </dgm:pt>
    <dgm:pt modelId="{D7EB262C-3E88-4135-8C9A-D7C12B627230}" type="parTrans" cxnId="{01E35EB0-42B7-42C0-AD4B-868DE3DEBF50}">
      <dgm:prSet/>
      <dgm:spPr/>
      <dgm:t>
        <a:bodyPr/>
        <a:lstStyle/>
        <a:p>
          <a:endParaRPr lang="en-US"/>
        </a:p>
      </dgm:t>
    </dgm:pt>
    <dgm:pt modelId="{61DCAD1E-92F2-4A25-A919-E7825DC6EA09}" type="sibTrans" cxnId="{01E35EB0-42B7-42C0-AD4B-868DE3DEBF50}">
      <dgm:prSet/>
      <dgm:spPr/>
      <dgm:t>
        <a:bodyPr/>
        <a:lstStyle/>
        <a:p>
          <a:endParaRPr lang="en-US"/>
        </a:p>
      </dgm:t>
    </dgm:pt>
    <dgm:pt modelId="{4C64D85B-878F-4424-AE75-EAB413C61ECE}">
      <dgm:prSet/>
      <dgm:spPr/>
      <dgm:t>
        <a:bodyPr/>
        <a:lstStyle/>
        <a:p>
          <a:r>
            <a:rPr lang="en-GB" b="1" i="1"/>
            <a:t>Clinical guidelines are in need</a:t>
          </a:r>
          <a:endParaRPr lang="en-US"/>
        </a:p>
      </dgm:t>
    </dgm:pt>
    <dgm:pt modelId="{DBD30994-F5EC-4704-82A3-38F7D7996BBE}" type="parTrans" cxnId="{19CF8BBA-BAE5-4453-8B83-D3C8F78A7325}">
      <dgm:prSet/>
      <dgm:spPr/>
      <dgm:t>
        <a:bodyPr/>
        <a:lstStyle/>
        <a:p>
          <a:endParaRPr lang="en-US"/>
        </a:p>
      </dgm:t>
    </dgm:pt>
    <dgm:pt modelId="{33E7E9B5-9901-4DDD-901F-553D538320F6}" type="sibTrans" cxnId="{19CF8BBA-BAE5-4453-8B83-D3C8F78A7325}">
      <dgm:prSet/>
      <dgm:spPr/>
      <dgm:t>
        <a:bodyPr/>
        <a:lstStyle/>
        <a:p>
          <a:endParaRPr lang="en-US"/>
        </a:p>
      </dgm:t>
    </dgm:pt>
    <dgm:pt modelId="{9CD3E4B4-8995-4629-B414-E6A1128BCE75}" type="pres">
      <dgm:prSet presAssocID="{C9A1F55D-9800-487E-9980-C61AADE28CF9}" presName="linear" presStyleCnt="0">
        <dgm:presLayoutVars>
          <dgm:animLvl val="lvl"/>
          <dgm:resizeHandles val="exact"/>
        </dgm:presLayoutVars>
      </dgm:prSet>
      <dgm:spPr/>
    </dgm:pt>
    <dgm:pt modelId="{B18D5E12-05CC-44D9-A49E-70004F895B7F}" type="pres">
      <dgm:prSet presAssocID="{1D843553-2DFC-4597-8B01-A9BF6D6FEB6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0D79E5E-3FD8-4BA9-AA6A-9F5D85BF8E7C}" type="pres">
      <dgm:prSet presAssocID="{024808F5-D49D-4C2D-8B89-F469710FE989}" presName="spacer" presStyleCnt="0"/>
      <dgm:spPr/>
    </dgm:pt>
    <dgm:pt modelId="{EA8512A4-2EDA-428A-8502-297265F83658}" type="pres">
      <dgm:prSet presAssocID="{C65511A8-21E5-4A24-9D32-13947E9B3F7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75BAE71-4A69-4C83-A203-20CB020452D1}" type="pres">
      <dgm:prSet presAssocID="{61DCAD1E-92F2-4A25-A919-E7825DC6EA09}" presName="spacer" presStyleCnt="0"/>
      <dgm:spPr/>
    </dgm:pt>
    <dgm:pt modelId="{32876172-A4AC-48AE-9432-BB543CFFF7F7}" type="pres">
      <dgm:prSet presAssocID="{4C64D85B-878F-4424-AE75-EAB413C61EC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CF56817-59D6-49F8-8562-DAFB03D64F49}" srcId="{C9A1F55D-9800-487E-9980-C61AADE28CF9}" destId="{1D843553-2DFC-4597-8B01-A9BF6D6FEB6E}" srcOrd="0" destOrd="0" parTransId="{1375B5E0-7AC9-47B9-B642-3DD1A7DDF1AC}" sibTransId="{024808F5-D49D-4C2D-8B89-F469710FE989}"/>
    <dgm:cxn modelId="{53559532-7874-48C0-B9F1-77110D6A18BC}" type="presOf" srcId="{C65511A8-21E5-4A24-9D32-13947E9B3F7C}" destId="{EA8512A4-2EDA-428A-8502-297265F83658}" srcOrd="0" destOrd="0" presId="urn:microsoft.com/office/officeart/2005/8/layout/vList2"/>
    <dgm:cxn modelId="{4E0A4936-FABC-42D0-A253-04AF3FB09090}" type="presOf" srcId="{1D843553-2DFC-4597-8B01-A9BF6D6FEB6E}" destId="{B18D5E12-05CC-44D9-A49E-70004F895B7F}" srcOrd="0" destOrd="0" presId="urn:microsoft.com/office/officeart/2005/8/layout/vList2"/>
    <dgm:cxn modelId="{01E35EB0-42B7-42C0-AD4B-868DE3DEBF50}" srcId="{C9A1F55D-9800-487E-9980-C61AADE28CF9}" destId="{C65511A8-21E5-4A24-9D32-13947E9B3F7C}" srcOrd="1" destOrd="0" parTransId="{D7EB262C-3E88-4135-8C9A-D7C12B627230}" sibTransId="{61DCAD1E-92F2-4A25-A919-E7825DC6EA09}"/>
    <dgm:cxn modelId="{19CF8BBA-BAE5-4453-8B83-D3C8F78A7325}" srcId="{C9A1F55D-9800-487E-9980-C61AADE28CF9}" destId="{4C64D85B-878F-4424-AE75-EAB413C61ECE}" srcOrd="2" destOrd="0" parTransId="{DBD30994-F5EC-4704-82A3-38F7D7996BBE}" sibTransId="{33E7E9B5-9901-4DDD-901F-553D538320F6}"/>
    <dgm:cxn modelId="{588ECEEF-5D95-4FA0-853B-959B66107C07}" type="presOf" srcId="{4C64D85B-878F-4424-AE75-EAB413C61ECE}" destId="{32876172-A4AC-48AE-9432-BB543CFFF7F7}" srcOrd="0" destOrd="0" presId="urn:microsoft.com/office/officeart/2005/8/layout/vList2"/>
    <dgm:cxn modelId="{F68BCEF1-BA0D-4173-8580-789DF6EA953B}" type="presOf" srcId="{C9A1F55D-9800-487E-9980-C61AADE28CF9}" destId="{9CD3E4B4-8995-4629-B414-E6A1128BCE75}" srcOrd="0" destOrd="0" presId="urn:microsoft.com/office/officeart/2005/8/layout/vList2"/>
    <dgm:cxn modelId="{77155AF3-BC50-4A3B-9B58-365699D62928}" type="presParOf" srcId="{9CD3E4B4-8995-4629-B414-E6A1128BCE75}" destId="{B18D5E12-05CC-44D9-A49E-70004F895B7F}" srcOrd="0" destOrd="0" presId="urn:microsoft.com/office/officeart/2005/8/layout/vList2"/>
    <dgm:cxn modelId="{08EA695C-F14A-4F3A-B138-84097149002D}" type="presParOf" srcId="{9CD3E4B4-8995-4629-B414-E6A1128BCE75}" destId="{80D79E5E-3FD8-4BA9-AA6A-9F5D85BF8E7C}" srcOrd="1" destOrd="0" presId="urn:microsoft.com/office/officeart/2005/8/layout/vList2"/>
    <dgm:cxn modelId="{ED353B13-77DA-4263-BF2C-FF8D81431ACE}" type="presParOf" srcId="{9CD3E4B4-8995-4629-B414-E6A1128BCE75}" destId="{EA8512A4-2EDA-428A-8502-297265F83658}" srcOrd="2" destOrd="0" presId="urn:microsoft.com/office/officeart/2005/8/layout/vList2"/>
    <dgm:cxn modelId="{8AF3C9DC-D105-4CD8-8EE3-B2E68C380051}" type="presParOf" srcId="{9CD3E4B4-8995-4629-B414-E6A1128BCE75}" destId="{975BAE71-4A69-4C83-A203-20CB020452D1}" srcOrd="3" destOrd="0" presId="urn:microsoft.com/office/officeart/2005/8/layout/vList2"/>
    <dgm:cxn modelId="{CCC87681-B0D2-436D-BB54-7D1F4B2C9625}" type="presParOf" srcId="{9CD3E4B4-8995-4629-B414-E6A1128BCE75}" destId="{32876172-A4AC-48AE-9432-BB543CFFF7F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73B58-60A2-4AE2-A9A1-2536560C8124}">
      <dsp:nvSpPr>
        <dsp:cNvPr id="0" name=""/>
        <dsp:cNvSpPr/>
      </dsp:nvSpPr>
      <dsp:spPr>
        <a:xfrm>
          <a:off x="-184507" y="11819"/>
          <a:ext cx="10904562" cy="8860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164A4-C83A-4C07-8C7B-D5DFE89E4B9C}">
      <dsp:nvSpPr>
        <dsp:cNvPr id="0" name=""/>
        <dsp:cNvSpPr/>
      </dsp:nvSpPr>
      <dsp:spPr>
        <a:xfrm>
          <a:off x="83535" y="211190"/>
          <a:ext cx="487350" cy="487350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9DB4C-791C-48E2-8FA2-8B6DD09AFEAC}">
      <dsp:nvSpPr>
        <dsp:cNvPr id="0" name=""/>
        <dsp:cNvSpPr/>
      </dsp:nvSpPr>
      <dsp:spPr>
        <a:xfrm>
          <a:off x="838929" y="11819"/>
          <a:ext cx="9879123" cy="886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78" tIns="93778" rIns="93778" bIns="9377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GLP-1a medications, commonly used for diabetes and obesity, lead to significant weight loss</a:t>
          </a:r>
        </a:p>
      </dsp:txBody>
      <dsp:txXfrm>
        <a:off x="838929" y="11819"/>
        <a:ext cx="9879123" cy="886092"/>
      </dsp:txXfrm>
    </dsp:sp>
    <dsp:sp modelId="{B6EB12DB-0015-4C92-B11D-186EB86BB172}">
      <dsp:nvSpPr>
        <dsp:cNvPr id="0" name=""/>
        <dsp:cNvSpPr/>
      </dsp:nvSpPr>
      <dsp:spPr>
        <a:xfrm>
          <a:off x="-184507" y="1119435"/>
          <a:ext cx="10904562" cy="1812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708E0E-18DC-42CE-B59B-9D3CA1CA1927}">
      <dsp:nvSpPr>
        <dsp:cNvPr id="0" name=""/>
        <dsp:cNvSpPr/>
      </dsp:nvSpPr>
      <dsp:spPr>
        <a:xfrm>
          <a:off x="83535" y="1781944"/>
          <a:ext cx="487350" cy="487350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E8048-7495-4304-A6D2-FCE0FAD32EDE}">
      <dsp:nvSpPr>
        <dsp:cNvPr id="0" name=""/>
        <dsp:cNvSpPr/>
      </dsp:nvSpPr>
      <dsp:spPr>
        <a:xfrm>
          <a:off x="784313" y="1570371"/>
          <a:ext cx="4907052" cy="886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78" tIns="93778" rIns="93778" bIns="9377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Possible reasons for nutritional deficiencies with these medications:</a:t>
          </a:r>
        </a:p>
      </dsp:txBody>
      <dsp:txXfrm>
        <a:off x="784313" y="1570371"/>
        <a:ext cx="4907052" cy="886092"/>
      </dsp:txXfrm>
    </dsp:sp>
    <dsp:sp modelId="{6E925DDD-016F-470B-B562-AAAFB70CCD45}">
      <dsp:nvSpPr>
        <dsp:cNvPr id="0" name=""/>
        <dsp:cNvSpPr/>
      </dsp:nvSpPr>
      <dsp:spPr>
        <a:xfrm>
          <a:off x="5374966" y="1582573"/>
          <a:ext cx="5714102" cy="886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78" tIns="93778" rIns="93778" bIns="9377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000" kern="1200" dirty="0"/>
            <a:t>-Gastrointestinal side effects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000" kern="1200" dirty="0"/>
            <a:t>-Weight loss with caloric restriction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-Food intolerances making it difficult for patients to maintain a nutrient-rich diet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-Vitamin – GLP-1 interactions?</a:t>
          </a:r>
          <a:endParaRPr lang="en-US" sz="1600" kern="1200" dirty="0"/>
        </a:p>
      </dsp:txBody>
      <dsp:txXfrm>
        <a:off x="5374966" y="1582573"/>
        <a:ext cx="5714102" cy="886092"/>
      </dsp:txXfrm>
    </dsp:sp>
    <dsp:sp modelId="{54897826-323B-4971-BE11-00F58D111D31}">
      <dsp:nvSpPr>
        <dsp:cNvPr id="0" name=""/>
        <dsp:cNvSpPr/>
      </dsp:nvSpPr>
      <dsp:spPr>
        <a:xfrm>
          <a:off x="-184507" y="3153326"/>
          <a:ext cx="10904562" cy="886092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5D6A3A-5E3B-46B7-8874-698EEFA34DBF}">
      <dsp:nvSpPr>
        <dsp:cNvPr id="0" name=""/>
        <dsp:cNvSpPr/>
      </dsp:nvSpPr>
      <dsp:spPr>
        <a:xfrm>
          <a:off x="83535" y="3352697"/>
          <a:ext cx="487350" cy="487350"/>
        </a:xfrm>
        <a:prstGeom prst="lightningBol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7C264-5110-4AFF-8307-AE4B5E8FBB9C}">
      <dsp:nvSpPr>
        <dsp:cNvPr id="0" name=""/>
        <dsp:cNvSpPr/>
      </dsp:nvSpPr>
      <dsp:spPr>
        <a:xfrm>
          <a:off x="838929" y="3153326"/>
          <a:ext cx="9879123" cy="886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78" tIns="93778" rIns="93778" bIns="9377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While bariatric patients have guidelines for managing deficiencies, there are no such guidelines for GLP-1a users</a:t>
          </a:r>
          <a:endParaRPr lang="en-US" sz="2200" kern="1200" dirty="0"/>
        </a:p>
      </dsp:txBody>
      <dsp:txXfrm>
        <a:off x="838929" y="3153326"/>
        <a:ext cx="9879123" cy="886092"/>
      </dsp:txXfrm>
    </dsp:sp>
    <dsp:sp modelId="{57BD6E7B-E68F-49CB-8C89-1C7A502AD466}">
      <dsp:nvSpPr>
        <dsp:cNvPr id="0" name=""/>
        <dsp:cNvSpPr/>
      </dsp:nvSpPr>
      <dsp:spPr>
        <a:xfrm>
          <a:off x="-184507" y="4260941"/>
          <a:ext cx="10904562" cy="88609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4912C3-19D0-4363-8BA9-22F512674347}">
      <dsp:nvSpPr>
        <dsp:cNvPr id="0" name=""/>
        <dsp:cNvSpPr/>
      </dsp:nvSpPr>
      <dsp:spPr>
        <a:xfrm>
          <a:off x="83535" y="4460312"/>
          <a:ext cx="487350" cy="487350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AFCBE-94AF-4B6F-A797-6FC57A495263}">
      <dsp:nvSpPr>
        <dsp:cNvPr id="0" name=""/>
        <dsp:cNvSpPr/>
      </dsp:nvSpPr>
      <dsp:spPr>
        <a:xfrm>
          <a:off x="838929" y="4260941"/>
          <a:ext cx="9879123" cy="886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78" tIns="93778" rIns="93778" bIns="9377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Currently there is no literature regarding the potential effects of these drugs on nutritional deficiency </a:t>
          </a:r>
          <a:endParaRPr lang="en-US" sz="2200" kern="1200"/>
        </a:p>
      </dsp:txBody>
      <dsp:txXfrm>
        <a:off x="838929" y="4260941"/>
        <a:ext cx="9879123" cy="8860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75C1C-3C52-45DD-81AB-29FB05D24423}">
      <dsp:nvSpPr>
        <dsp:cNvPr id="0" name=""/>
        <dsp:cNvSpPr/>
      </dsp:nvSpPr>
      <dsp:spPr>
        <a:xfrm>
          <a:off x="0" y="618"/>
          <a:ext cx="10972800" cy="14464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8967A-C787-4AC1-8137-818F8754D857}">
      <dsp:nvSpPr>
        <dsp:cNvPr id="0" name=""/>
        <dsp:cNvSpPr/>
      </dsp:nvSpPr>
      <dsp:spPr>
        <a:xfrm>
          <a:off x="437549" y="326068"/>
          <a:ext cx="795544" cy="7955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464A5-28EB-4A4F-AE48-CEF12869C829}">
      <dsp:nvSpPr>
        <dsp:cNvPr id="0" name=""/>
        <dsp:cNvSpPr/>
      </dsp:nvSpPr>
      <dsp:spPr>
        <a:xfrm>
          <a:off x="1670643" y="618"/>
          <a:ext cx="9302156" cy="1446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082" tIns="153082" rIns="153082" bIns="15308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1" kern="1200" dirty="0"/>
            <a:t>Research finds many patients taking GLP-1 medications like </a:t>
          </a:r>
          <a:r>
            <a:rPr lang="en-GB" sz="2000" b="1" i="1" kern="1200" dirty="0" err="1"/>
            <a:t>semaglutide</a:t>
          </a:r>
          <a:r>
            <a:rPr lang="en-GB" sz="2000" b="1" i="1" kern="1200" dirty="0"/>
            <a:t> (</a:t>
          </a:r>
          <a:r>
            <a:rPr lang="en-GB" sz="2000" b="1" i="1" kern="1200" dirty="0" err="1"/>
            <a:t>Wegovy</a:t>
          </a:r>
          <a:r>
            <a:rPr lang="en-GB" sz="2000" b="1" i="1" kern="1200" dirty="0"/>
            <a:t>, Ozempic) and liraglutide (Victoza, </a:t>
          </a:r>
          <a:r>
            <a:rPr lang="en-GB" sz="2000" b="1" i="1" kern="1200" dirty="0" err="1"/>
            <a:t>Saxenda</a:t>
          </a:r>
          <a:r>
            <a:rPr lang="en-GB" sz="2000" b="1" i="1" kern="1200" dirty="0"/>
            <a:t>) experience low iron, folic acid and vitamin D levels within 6 months of starting treatment that can persist for year</a:t>
          </a:r>
          <a:endParaRPr lang="en-US" sz="2000" kern="1200" dirty="0"/>
        </a:p>
      </dsp:txBody>
      <dsp:txXfrm>
        <a:off x="1670643" y="618"/>
        <a:ext cx="9302156" cy="1446444"/>
      </dsp:txXfrm>
    </dsp:sp>
    <dsp:sp modelId="{EAF7D453-0FE7-43B8-A15F-1C763E6AA0F8}">
      <dsp:nvSpPr>
        <dsp:cNvPr id="0" name=""/>
        <dsp:cNvSpPr/>
      </dsp:nvSpPr>
      <dsp:spPr>
        <a:xfrm>
          <a:off x="0" y="1808673"/>
          <a:ext cx="10972800" cy="14464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B4C33-AB2D-48C7-9337-EFDA9DE14156}">
      <dsp:nvSpPr>
        <dsp:cNvPr id="0" name=""/>
        <dsp:cNvSpPr/>
      </dsp:nvSpPr>
      <dsp:spPr>
        <a:xfrm>
          <a:off x="437549" y="2134123"/>
          <a:ext cx="795544" cy="7955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66D6B-0DCC-4567-A756-A3E6C8948937}">
      <dsp:nvSpPr>
        <dsp:cNvPr id="0" name=""/>
        <dsp:cNvSpPr/>
      </dsp:nvSpPr>
      <dsp:spPr>
        <a:xfrm>
          <a:off x="1670643" y="1808673"/>
          <a:ext cx="9302156" cy="1446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082" tIns="153082" rIns="153082" bIns="15308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1" kern="1200"/>
            <a:t>Patients taking semaglutide and those with diabetes are more likely to experience nutritional deficiencies.</a:t>
          </a:r>
          <a:endParaRPr lang="en-US" sz="2000" kern="1200"/>
        </a:p>
      </dsp:txBody>
      <dsp:txXfrm>
        <a:off x="1670643" y="1808673"/>
        <a:ext cx="9302156" cy="1446444"/>
      </dsp:txXfrm>
    </dsp:sp>
    <dsp:sp modelId="{D2C65780-BC01-4531-BBC5-96AA3537391D}">
      <dsp:nvSpPr>
        <dsp:cNvPr id="0" name=""/>
        <dsp:cNvSpPr/>
      </dsp:nvSpPr>
      <dsp:spPr>
        <a:xfrm>
          <a:off x="0" y="3616729"/>
          <a:ext cx="10972800" cy="14464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FB15C-1538-4FF1-AD8F-006636FBB3BB}">
      <dsp:nvSpPr>
        <dsp:cNvPr id="0" name=""/>
        <dsp:cNvSpPr/>
      </dsp:nvSpPr>
      <dsp:spPr>
        <a:xfrm>
          <a:off x="437549" y="3942179"/>
          <a:ext cx="795544" cy="7955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E8009B-A39F-4849-BFC1-08A0B9EAAA3A}">
      <dsp:nvSpPr>
        <dsp:cNvPr id="0" name=""/>
        <dsp:cNvSpPr/>
      </dsp:nvSpPr>
      <dsp:spPr>
        <a:xfrm>
          <a:off x="1670643" y="3616729"/>
          <a:ext cx="9302156" cy="1446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082" tIns="153082" rIns="153082" bIns="15308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1" kern="1200"/>
            <a:t>Study highlights the importance of regular nutritional screening and high-dose multivitamin and mineral supplementation for those taking GLP-1 medications.</a:t>
          </a:r>
          <a:endParaRPr lang="en-US" sz="2000" kern="1200"/>
        </a:p>
      </dsp:txBody>
      <dsp:txXfrm>
        <a:off x="1670643" y="3616729"/>
        <a:ext cx="9302156" cy="14464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D5E12-05CC-44D9-A49E-70004F895B7F}">
      <dsp:nvSpPr>
        <dsp:cNvPr id="0" name=""/>
        <dsp:cNvSpPr/>
      </dsp:nvSpPr>
      <dsp:spPr>
        <a:xfrm>
          <a:off x="0" y="80644"/>
          <a:ext cx="6666833" cy="17046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1" i="1" kern="1200"/>
            <a:t>Blood labs before starting treatment and during- every 6 months</a:t>
          </a:r>
          <a:endParaRPr lang="en-US" sz="3100" kern="1200"/>
        </a:p>
      </dsp:txBody>
      <dsp:txXfrm>
        <a:off x="83216" y="163860"/>
        <a:ext cx="6500401" cy="1538258"/>
      </dsp:txXfrm>
    </dsp:sp>
    <dsp:sp modelId="{EA8512A4-2EDA-428A-8502-297265F83658}">
      <dsp:nvSpPr>
        <dsp:cNvPr id="0" name=""/>
        <dsp:cNvSpPr/>
      </dsp:nvSpPr>
      <dsp:spPr>
        <a:xfrm>
          <a:off x="0" y="1874614"/>
          <a:ext cx="6666833" cy="1704690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1" i="1" kern="1200"/>
            <a:t>Advice patients on taking a high dose multivitamin </a:t>
          </a:r>
          <a:endParaRPr lang="en-US" sz="3100" kern="1200"/>
        </a:p>
      </dsp:txBody>
      <dsp:txXfrm>
        <a:off x="83216" y="1957830"/>
        <a:ext cx="6500401" cy="1538258"/>
      </dsp:txXfrm>
    </dsp:sp>
    <dsp:sp modelId="{32876172-A4AC-48AE-9432-BB543CFFF7F7}">
      <dsp:nvSpPr>
        <dsp:cNvPr id="0" name=""/>
        <dsp:cNvSpPr/>
      </dsp:nvSpPr>
      <dsp:spPr>
        <a:xfrm>
          <a:off x="0" y="3668585"/>
          <a:ext cx="6666833" cy="170469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1" i="1" kern="1200"/>
            <a:t>Clinical guidelines are in need</a:t>
          </a:r>
          <a:endParaRPr lang="en-US" sz="3100" kern="1200"/>
        </a:p>
      </dsp:txBody>
      <dsp:txXfrm>
        <a:off x="83216" y="3751801"/>
        <a:ext cx="6500401" cy="1538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0.13877</cdr:x>
      <cdr:y>0.73472</cdr:y>
    </cdr:from>
    <cdr:to>
      <cdr:x>0.93833</cdr:x>
      <cdr:y>0.73472</cdr:y>
    </cdr:to>
    <cdr:cxnSp macro="">
      <cdr:nvCxnSpPr>
        <cdr:cNvPr id="2" name="מחבר ישר 1">
          <a:extLst xmlns:a="http://schemas.openxmlformats.org/drawingml/2006/main">
            <a:ext uri="{FF2B5EF4-FFF2-40B4-BE49-F238E27FC236}">
              <a16:creationId xmlns:a16="http://schemas.microsoft.com/office/drawing/2014/main" id="{777C0148-6712-DC36-5732-CA8E5EB9F42C}"/>
            </a:ext>
          </a:extLst>
        </cdr:cNvPr>
        <cdr:cNvCxnSpPr/>
      </cdr:nvCxnSpPr>
      <cdr:spPr>
        <a:xfrm xmlns:a="http://schemas.openxmlformats.org/drawingml/2006/main">
          <a:off x="600075" y="2022475"/>
          <a:ext cx="3457575" cy="0"/>
        </a:xfrm>
        <a:prstGeom xmlns:a="http://schemas.openxmlformats.org/drawingml/2006/main" prst="line">
          <a:avLst/>
        </a:prstGeom>
        <a:ln xmlns:a="http://schemas.openxmlformats.org/drawingml/2006/main" w="19050" cap="flat" cmpd="sng" algn="ctr">
          <a:solidFill>
            <a:srgbClr val="FF0000">
              <a:alpha val="29000"/>
            </a:srgbClr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0.14978</cdr:x>
      <cdr:y>0.406</cdr:y>
    </cdr:from>
    <cdr:to>
      <cdr:x>0.94934</cdr:x>
      <cdr:y>0.406</cdr:y>
    </cdr:to>
    <cdr:cxnSp macro="">
      <cdr:nvCxnSpPr>
        <cdr:cNvPr id="2" name="מחבר ישר 1">
          <a:extLst xmlns:a="http://schemas.openxmlformats.org/drawingml/2006/main">
            <a:ext uri="{FF2B5EF4-FFF2-40B4-BE49-F238E27FC236}">
              <a16:creationId xmlns:a16="http://schemas.microsoft.com/office/drawing/2014/main" id="{777C0148-6712-DC36-5732-CA8E5EB9F42C}"/>
            </a:ext>
          </a:extLst>
        </cdr:cNvPr>
        <cdr:cNvCxnSpPr/>
      </cdr:nvCxnSpPr>
      <cdr:spPr>
        <a:xfrm xmlns:a="http://schemas.openxmlformats.org/drawingml/2006/main">
          <a:off x="647715" y="1117608"/>
          <a:ext cx="3457577" cy="0"/>
        </a:xfrm>
        <a:prstGeom xmlns:a="http://schemas.openxmlformats.org/drawingml/2006/main" prst="line">
          <a:avLst/>
        </a:prstGeom>
        <a:ln xmlns:a="http://schemas.openxmlformats.org/drawingml/2006/main" w="19050" cap="flat" cmpd="sng" algn="ctr">
          <a:solidFill>
            <a:srgbClr val="FF0000">
              <a:alpha val="29000"/>
            </a:srgbClr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0.12996</cdr:x>
      <cdr:y>0.53057</cdr:y>
    </cdr:from>
    <cdr:to>
      <cdr:x>0.92952</cdr:x>
      <cdr:y>0.53057</cdr:y>
    </cdr:to>
    <cdr:cxnSp macro="">
      <cdr:nvCxnSpPr>
        <cdr:cNvPr id="2" name="מחבר ישר 1">
          <a:extLst xmlns:a="http://schemas.openxmlformats.org/drawingml/2006/main">
            <a:ext uri="{FF2B5EF4-FFF2-40B4-BE49-F238E27FC236}">
              <a16:creationId xmlns:a16="http://schemas.microsoft.com/office/drawing/2014/main" id="{777C0148-6712-DC36-5732-CA8E5EB9F42C}"/>
            </a:ext>
          </a:extLst>
        </cdr:cNvPr>
        <cdr:cNvCxnSpPr/>
      </cdr:nvCxnSpPr>
      <cdr:spPr>
        <a:xfrm xmlns:a="http://schemas.openxmlformats.org/drawingml/2006/main">
          <a:off x="561976" y="1460507"/>
          <a:ext cx="3457577" cy="0"/>
        </a:xfrm>
        <a:prstGeom xmlns:a="http://schemas.openxmlformats.org/drawingml/2006/main" prst="line">
          <a:avLst/>
        </a:prstGeom>
        <a:ln xmlns:a="http://schemas.openxmlformats.org/drawingml/2006/main" w="19050" cap="flat" cmpd="sng" algn="ctr">
          <a:solidFill>
            <a:srgbClr val="FF0000">
              <a:alpha val="29000"/>
            </a:srgbClr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0.17874</cdr:x>
      <cdr:y>0.42907</cdr:y>
    </cdr:from>
    <cdr:to>
      <cdr:x>0.97118</cdr:x>
      <cdr:y>0.43022</cdr:y>
    </cdr:to>
    <cdr:cxnSp macro="">
      <cdr:nvCxnSpPr>
        <cdr:cNvPr id="2" name="מחבר ישר 1">
          <a:extLst xmlns:a="http://schemas.openxmlformats.org/drawingml/2006/main">
            <a:ext uri="{FF2B5EF4-FFF2-40B4-BE49-F238E27FC236}">
              <a16:creationId xmlns:a16="http://schemas.microsoft.com/office/drawing/2014/main" id="{777C0148-6712-DC36-5732-CA8E5EB9F42C}"/>
            </a:ext>
          </a:extLst>
        </cdr:cNvPr>
        <cdr:cNvCxnSpPr/>
      </cdr:nvCxnSpPr>
      <cdr:spPr>
        <a:xfrm xmlns:a="http://schemas.openxmlformats.org/drawingml/2006/main" flipV="1">
          <a:off x="767829" y="1181100"/>
          <a:ext cx="3404121" cy="3189"/>
        </a:xfrm>
        <a:prstGeom xmlns:a="http://schemas.openxmlformats.org/drawingml/2006/main" prst="line">
          <a:avLst/>
        </a:prstGeom>
        <a:ln xmlns:a="http://schemas.openxmlformats.org/drawingml/2006/main" w="19050" cap="flat" cmpd="sng" algn="ctr">
          <a:solidFill>
            <a:srgbClr val="FF0000">
              <a:alpha val="29000"/>
            </a:srgbClr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0.17874</cdr:x>
      <cdr:y>0.46713</cdr:y>
    </cdr:from>
    <cdr:to>
      <cdr:x>0.97118</cdr:x>
      <cdr:y>0.46828</cdr:y>
    </cdr:to>
    <cdr:cxnSp macro="">
      <cdr:nvCxnSpPr>
        <cdr:cNvPr id="2" name="מחבר ישר 1">
          <a:extLst xmlns:a="http://schemas.openxmlformats.org/drawingml/2006/main">
            <a:ext uri="{FF2B5EF4-FFF2-40B4-BE49-F238E27FC236}">
              <a16:creationId xmlns:a16="http://schemas.microsoft.com/office/drawing/2014/main" id="{777C0148-6712-DC36-5732-CA8E5EB9F42C}"/>
            </a:ext>
          </a:extLst>
        </cdr:cNvPr>
        <cdr:cNvCxnSpPr/>
      </cdr:nvCxnSpPr>
      <cdr:spPr>
        <a:xfrm xmlns:a="http://schemas.openxmlformats.org/drawingml/2006/main" flipV="1">
          <a:off x="767827" y="1285887"/>
          <a:ext cx="3404144" cy="3166"/>
        </a:xfrm>
        <a:prstGeom xmlns:a="http://schemas.openxmlformats.org/drawingml/2006/main" prst="line">
          <a:avLst/>
        </a:prstGeom>
        <a:ln xmlns:a="http://schemas.openxmlformats.org/drawingml/2006/main" w="19050" cap="flat" cmpd="sng" algn="ctr">
          <a:solidFill>
            <a:srgbClr val="FF0000">
              <a:alpha val="29000"/>
            </a:srgbClr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0.17209</cdr:x>
      <cdr:y>0.41177</cdr:y>
    </cdr:from>
    <cdr:to>
      <cdr:x>0.96453</cdr:x>
      <cdr:y>0.41292</cdr:y>
    </cdr:to>
    <cdr:cxnSp macro="">
      <cdr:nvCxnSpPr>
        <cdr:cNvPr id="2" name="מחבר ישר 1">
          <a:extLst xmlns:a="http://schemas.openxmlformats.org/drawingml/2006/main">
            <a:ext uri="{FF2B5EF4-FFF2-40B4-BE49-F238E27FC236}">
              <a16:creationId xmlns:a16="http://schemas.microsoft.com/office/drawing/2014/main" id="{777C0148-6712-DC36-5732-CA8E5EB9F42C}"/>
            </a:ext>
          </a:extLst>
        </cdr:cNvPr>
        <cdr:cNvCxnSpPr/>
      </cdr:nvCxnSpPr>
      <cdr:spPr>
        <a:xfrm xmlns:a="http://schemas.openxmlformats.org/drawingml/2006/main" flipV="1">
          <a:off x="739252" y="1133481"/>
          <a:ext cx="3404144" cy="3166"/>
        </a:xfrm>
        <a:prstGeom xmlns:a="http://schemas.openxmlformats.org/drawingml/2006/main" prst="line">
          <a:avLst/>
        </a:prstGeom>
        <a:ln xmlns:a="http://schemas.openxmlformats.org/drawingml/2006/main" w="19050" cap="flat" cmpd="sng" algn="ctr">
          <a:solidFill>
            <a:srgbClr val="FF0000">
              <a:alpha val="29000"/>
            </a:srgbClr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0192E18-5097-4A02-BEF1-B41AF9807066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8763F61-BA87-4293-BED4-274EAB07192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939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נתונים על מטופלים עם חוסר לפני התחלת טיפול שלא נכנסו לתקופת המעקב של עד שנתיים מתחילת טיפול 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63F61-BA87-4293-BED4-274EAB07192D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4251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ברזל – אחד מכל 3 מטופלים </a:t>
            </a:r>
          </a:p>
          <a:p>
            <a:r>
              <a:rPr lang="he-IL" dirty="0"/>
              <a:t>חומצה פולית – אחד מכל שני מטופלים </a:t>
            </a:r>
          </a:p>
          <a:p>
            <a:r>
              <a:rPr lang="en-US" dirty="0"/>
              <a:t>B12</a:t>
            </a:r>
            <a:r>
              <a:rPr lang="he-IL" dirty="0"/>
              <a:t> ו-</a:t>
            </a:r>
            <a:r>
              <a:rPr lang="en-US" dirty="0"/>
              <a:t>D</a:t>
            </a:r>
            <a:r>
              <a:rPr lang="he-IL" dirty="0"/>
              <a:t> – אח מכל 5 מטופלים 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63F61-BA87-4293-BED4-274EAB07192D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9632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r>
              <a:rPr lang="he-IL" dirty="0"/>
              <a:t>אוסיף בהמשך לאחר תשובה של כרמיל לדרך של הצגת הנתונים של חלוקת מטופלים עם חוסר לסוג טיפול </a:t>
            </a:r>
            <a:r>
              <a:rPr lang="en-US" dirty="0"/>
              <a:t>GLP-1A</a:t>
            </a:r>
            <a:r>
              <a:rPr lang="he-IL" dirty="0"/>
              <a:t> שקיבלו (נשים 2 דוגמאות עבור ברזל ו-</a:t>
            </a:r>
            <a:r>
              <a:rPr lang="en-US" dirty="0"/>
              <a:t>B12</a:t>
            </a:r>
            <a:r>
              <a:rPr lang="he-IL" dirty="0"/>
              <a:t>)</a:t>
            </a:r>
            <a:br>
              <a:rPr lang="en-US" dirty="0"/>
            </a:br>
            <a:r>
              <a:rPr lang="he-IL" b="1" dirty="0"/>
              <a:t>בינתיים גרף של המספרים המוחלטים (כך שהשלם הוא סך כל המטופלים עם חוסר לאלמנט)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63F61-BA87-4293-BED4-274EAB07192D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9852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אוסיף בהמשך לאחר תשובה של כרמיל לדרך של הצגת הנתונים של חלוקת מטופלים עם חוסר לסוג </a:t>
            </a:r>
            <a:r>
              <a:rPr lang="he-IL" dirty="0" err="1"/>
              <a:t>אינדיקיציה</a:t>
            </a:r>
            <a:r>
              <a:rPr lang="he-IL" dirty="0"/>
              <a:t> לטיפול סוכרת או השמנה (נשים 2 דוגמאות עבור ברזל ו-</a:t>
            </a:r>
            <a:r>
              <a:rPr lang="en-US" dirty="0"/>
              <a:t>B12</a:t>
            </a:r>
            <a:r>
              <a:rPr lang="he-IL" dirty="0"/>
              <a:t>)</a:t>
            </a:r>
          </a:p>
          <a:p>
            <a:r>
              <a:rPr lang="he-IL" b="1" dirty="0"/>
              <a:t>בינתיים גרף של המספרים המוחלטים (כך שהשלם הוא סך כל המטופלים עם חוסר לאלמנט) – גם צריך לשנות לאנגלית </a:t>
            </a:r>
            <a:r>
              <a:rPr lang="he-IL" b="1"/>
              <a:t>אחרי החלטה</a:t>
            </a:r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63F61-BA87-4293-BED4-274EAB07192D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7093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63F61-BA87-4293-BED4-274EAB07192D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075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F25702B-B92E-2E7E-8A0E-0B3D4E615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0D037E17-1104-AF86-B2A1-83E37D9AF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1106092-AF1F-A779-3CB6-EA5E39517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E35E-AD96-4AC2-B723-9A95347BFC38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B705093-A0EE-540A-9A0B-2E13CD98F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0F8F9AD-EDD3-B030-96C5-3ED6E452E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0993-DE9C-4F1D-B6D6-FB06C9E125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663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F53DC2E-7F0B-E7BB-C6C9-5E052B99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B3562BC-1A3C-CC48-68F7-95520EEB0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C29F8AB-F5F4-AC19-ED10-F008D5825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E35E-AD96-4AC2-B723-9A95347BFC38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08984B6-B273-64F7-A419-23B161E3E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04F3CEB-1165-7BB4-05F9-3E66C8458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0993-DE9C-4F1D-B6D6-FB06C9E125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44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5FC36079-19FC-6089-5FC2-3EDB4F8A30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9A276AD-6C66-69EE-5D4E-94CC0C239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DE5F35D-0F55-60C2-1E88-A7BBC0705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E35E-AD96-4AC2-B723-9A95347BFC38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D65327F-742B-7307-069D-1C67678F4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71AFDC5-1ABE-1C8B-B848-B1045DC5A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0993-DE9C-4F1D-B6D6-FB06C9E125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963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600" y="5615167"/>
            <a:ext cx="107648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D4773"/>
              </a:buClr>
              <a:buSzPts val="3000"/>
              <a:buFont typeface="Arial"/>
              <a:buNone/>
              <a:defRPr sz="4000">
                <a:solidFill>
                  <a:srgbClr val="0D477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4667" b="1">
                <a:solidFill>
                  <a:srgbClr val="33313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4667" b="1">
                <a:solidFill>
                  <a:srgbClr val="33313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4667" b="1">
                <a:solidFill>
                  <a:srgbClr val="33313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4667" b="1">
                <a:solidFill>
                  <a:srgbClr val="33313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4667" b="1">
                <a:solidFill>
                  <a:srgbClr val="33313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4667" b="1">
                <a:solidFill>
                  <a:srgbClr val="33313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4667" b="1">
                <a:solidFill>
                  <a:srgbClr val="33313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4667" b="1">
                <a:solidFill>
                  <a:srgbClr val="33313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4603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415600" y="355000"/>
            <a:ext cx="691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415600" y="1386833"/>
            <a:ext cx="11360800" cy="43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523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4460A1A-2166-C61D-F1E6-3254C9D3E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156C25C-0BBB-0BD4-F9AF-9C912F87F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9251E55-9091-EA18-7D26-9370A1AE0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E35E-AD96-4AC2-B723-9A95347BFC38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E310F3B-5CDC-1788-1B52-DFF7AFF61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3838416-98B6-5E33-638B-BCDA71D9B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0993-DE9C-4F1D-B6D6-FB06C9E125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236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FEF9113-F961-14C7-5965-E8CC48145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6762A2F-6307-7D72-B021-C2918913B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6E44CBC-A2FD-7C2C-42FA-CC58A5D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E35E-AD96-4AC2-B723-9A95347BFC38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53DFF20-153E-8D20-16CB-B7C0E2275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C931022-820C-2868-BE1A-B4C32AD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0993-DE9C-4F1D-B6D6-FB06C9E125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977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2CB855A-174B-5B5F-A843-B242455D7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5A4EFD3-7F56-AD76-CEB3-6C466EDEA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221D078-DA46-D8E7-0528-FF29BFF35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B372543-E1E7-F0B5-0251-AF1EEB4A8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E35E-AD96-4AC2-B723-9A95347BFC38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9F4DF3F-522F-2FC0-C4AB-A011A4B7E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47D91C6-0F5B-FE4C-2D7C-C1A0E7F0E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0993-DE9C-4F1D-B6D6-FB06C9E125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38614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03FEA97-E3C1-BEDB-E5AF-D4D7742F9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4B2E46A-6DF9-1CBB-8AF9-3E7C45A91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7E211C0-C49D-9FAB-F87F-532E4573B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65B66E7E-2CDD-8EC9-88AA-BE414F6148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ABD5D10-66B0-61F1-9115-BCBE4DADE0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6338F254-9AF0-44FA-385E-C2B32E5D1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E35E-AD96-4AC2-B723-9A95347BFC38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50EDF340-4265-7C40-2F21-9B41066C2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6B8FA20F-21F5-3EEB-BF55-6AAFCA32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0993-DE9C-4F1D-B6D6-FB06C9E125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556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2C584F6-5D30-E8D6-8AC0-036F06A08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30C93FD9-2031-FA59-F89A-4EFD1FF84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E35E-AD96-4AC2-B723-9A95347BFC38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F51F5831-CEF2-392D-9761-84B56AA60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DC532C41-E666-0F8A-3C00-E59712011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0993-DE9C-4F1D-B6D6-FB06C9E125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534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E9935431-11D0-56A1-240F-B9799AF38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E35E-AD96-4AC2-B723-9A95347BFC38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19B4D2EE-6873-7F97-E0A3-C28632075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95A92A3-6B51-9C21-FE53-A690524CD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0993-DE9C-4F1D-B6D6-FB06C9E125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7724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748EDF6-2E13-13D0-AE27-027B7B069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4DD0E4B-412E-A8B2-A505-0846922F1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CB89A91-E4AA-FE15-5F84-4938F4F867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6769D3B-1A1D-0290-4FB6-CFAB7CE96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E35E-AD96-4AC2-B723-9A95347BFC38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038B0DB-DE42-BA5D-C790-EED715174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52BFE5D-25B6-8F01-995B-844AB6384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0993-DE9C-4F1D-B6D6-FB06C9E125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115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E5E17E2-83F6-9FF7-E1B4-A4DD99485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18A526B7-D9CA-FC76-4797-EDFE68D415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A71D467-C5E1-841B-70B5-517EC5301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3D28268-BDB4-9031-972E-F90564F21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E35E-AD96-4AC2-B723-9A95347BFC38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36CB56B-6D44-5010-1BC7-4A0FCCF19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021BB43-5A19-3117-BB93-A58BADF1C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0993-DE9C-4F1D-B6D6-FB06C9E125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646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10F26B7E-B771-4862-3E8A-F25D61370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1672AE6-7283-A34C-0378-5D6EBBADC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DDC3F15-E22C-7202-AA6E-F2897C043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D5E35E-AD96-4AC2-B723-9A95347BFC38}" type="datetimeFigureOut">
              <a:rPr lang="he-IL" smtClean="0"/>
              <a:t>י"ד/אייר/תשפ"ה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663D8CC-76FC-5D38-AA61-4478B8A487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7D4862F-5090-2FFE-6A96-0840EFE55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640993-DE9C-4F1D-B6D6-FB06C9E1254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166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armilazran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ctrTitle"/>
          </p:nvPr>
        </p:nvSpPr>
        <p:spPr>
          <a:xfrm>
            <a:off x="608768" y="4402474"/>
            <a:ext cx="10974464" cy="16560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1" anchor="t" anchorCtr="0">
            <a:normAutofit fontScale="90000"/>
          </a:bodyPr>
          <a:lstStyle/>
          <a:p>
            <a:pPr algn="ctr"/>
            <a:r>
              <a:rPr lang="en-US" sz="4267" b="1" spc="-80" dirty="0">
                <a:ln w="158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Clinical Case: Obesity Medications and Safety Profile</a:t>
            </a:r>
            <a:br>
              <a:rPr lang="en-US" sz="4267" b="1" spc="-80" dirty="0">
                <a:ln w="15875">
                  <a:solidFill>
                    <a:srgbClr val="FFFFFF"/>
                  </a:solidFill>
                </a:ln>
                <a:solidFill>
                  <a:schemeClr val="tx1"/>
                </a:solidFill>
              </a:rPr>
            </a:br>
            <a:r>
              <a:rPr lang="en-US" sz="3100" b="1" spc="-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sz="3100" b="1" spc="-67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Carmil</a:t>
            </a:r>
            <a:r>
              <a:rPr lang="en-US" sz="3100" b="1" spc="-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Azran Pharm.D. , CMQ/OE</a:t>
            </a:r>
            <a:br>
              <a:rPr lang="en-US" sz="3100" b="1" spc="-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spc="-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Carmilazran@gmail.com</a:t>
            </a:r>
            <a:r>
              <a:rPr lang="en-US" sz="3100" b="1" spc="-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br>
              <a:rPr lang="en-US" sz="1300" b="1" spc="-6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13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17C261F9-1D62-FC7C-BFDD-FCF8B55A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FFFF"/>
                </a:solidFill>
              </a:rPr>
              <a:t>Study Population</a:t>
            </a:r>
            <a:endParaRPr lang="he-IL" sz="3200" b="1" dirty="0">
              <a:solidFill>
                <a:srgbClr val="FFFFFF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3850159-CFE2-ABAE-F310-0608862BA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301" y="0"/>
            <a:ext cx="3988415" cy="6784713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B227487C-42A8-05F5-D804-81A940DE2B48}"/>
              </a:ext>
            </a:extLst>
          </p:cNvPr>
          <p:cNvSpPr txBox="1"/>
          <p:nvPr/>
        </p:nvSpPr>
        <p:spPr>
          <a:xfrm>
            <a:off x="470535" y="3865156"/>
            <a:ext cx="44958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dirty="0"/>
              <a:t>Time points- 6, 12, 24 months </a:t>
            </a:r>
          </a:p>
          <a:p>
            <a:pPr algn="l" rtl="0"/>
            <a:endParaRPr lang="en-US" sz="2800" dirty="0"/>
          </a:p>
          <a:p>
            <a:pPr marL="457200" indent="-457200" algn="l" rtl="0">
              <a:buFont typeface="Arial" panose="020B0604020202020204" pitchFamily="34" charset="0"/>
              <a:buChar char="•"/>
            </a:pPr>
            <a:r>
              <a:rPr lang="en-US" sz="2800" dirty="0"/>
              <a:t>No deficiency before treatment </a:t>
            </a:r>
          </a:p>
          <a:p>
            <a:pPr algn="l" rt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2559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8956217-0CCD-515A-92EC-E63E5C0BF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60" y="0"/>
            <a:ext cx="7402520" cy="89013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Results</a:t>
            </a:r>
            <a:endParaRPr lang="he-IL" b="1" dirty="0"/>
          </a:p>
        </p:txBody>
      </p:sp>
      <p:graphicFrame>
        <p:nvGraphicFramePr>
          <p:cNvPr id="4" name="תרשים 3">
            <a:extLst>
              <a:ext uri="{FF2B5EF4-FFF2-40B4-BE49-F238E27FC236}">
                <a16:creationId xmlns:a16="http://schemas.microsoft.com/office/drawing/2014/main" id="{7F8D6EFC-6F1E-5F26-DAB0-DA8AEE45E9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784021"/>
              </p:ext>
            </p:extLst>
          </p:nvPr>
        </p:nvGraphicFramePr>
        <p:xfrm>
          <a:off x="752220" y="861393"/>
          <a:ext cx="10464419" cy="5819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894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75568E0-0AD8-CC59-F026-E029AD859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Results</a:t>
            </a:r>
            <a:endParaRPr lang="he-IL" dirty="0"/>
          </a:p>
        </p:txBody>
      </p:sp>
      <p:graphicFrame>
        <p:nvGraphicFramePr>
          <p:cNvPr id="4" name="תרשים 3">
            <a:extLst>
              <a:ext uri="{FF2B5EF4-FFF2-40B4-BE49-F238E27FC236}">
                <a16:creationId xmlns:a16="http://schemas.microsoft.com/office/drawing/2014/main" id="{B616251D-EA25-B4F6-F3A3-944A00E06C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9421493"/>
              </p:ext>
            </p:extLst>
          </p:nvPr>
        </p:nvGraphicFramePr>
        <p:xfrm>
          <a:off x="1771502" y="1158367"/>
          <a:ext cx="8648996" cy="499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3670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תרשים 3">
            <a:extLst>
              <a:ext uri="{FF2B5EF4-FFF2-40B4-BE49-F238E27FC236}">
                <a16:creationId xmlns:a16="http://schemas.microsoft.com/office/drawing/2014/main" id="{499D10F1-53EE-6404-14FF-AF5E114D1D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831526"/>
              </p:ext>
            </p:extLst>
          </p:nvPr>
        </p:nvGraphicFramePr>
        <p:xfrm>
          <a:off x="1887780" y="1241108"/>
          <a:ext cx="9187255" cy="537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כותרת 1">
            <a:extLst>
              <a:ext uri="{FF2B5EF4-FFF2-40B4-BE49-F238E27FC236}">
                <a16:creationId xmlns:a16="http://schemas.microsoft.com/office/drawing/2014/main" id="{9FB33871-88EA-8714-A40D-A345E35C7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5" y="355600"/>
            <a:ext cx="6918325" cy="7635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Results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36509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תרשים 3">
            <a:extLst>
              <a:ext uri="{FF2B5EF4-FFF2-40B4-BE49-F238E27FC236}">
                <a16:creationId xmlns:a16="http://schemas.microsoft.com/office/drawing/2014/main" id="{B1C67DFF-1743-1D0F-D57F-79D1593AA0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569921"/>
              </p:ext>
            </p:extLst>
          </p:nvPr>
        </p:nvGraphicFramePr>
        <p:xfrm>
          <a:off x="1630680" y="1384663"/>
          <a:ext cx="9389819" cy="5117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כותרת 1">
            <a:extLst>
              <a:ext uri="{FF2B5EF4-FFF2-40B4-BE49-F238E27FC236}">
                <a16:creationId xmlns:a16="http://schemas.microsoft.com/office/drawing/2014/main" id="{9E4AE676-7EC6-99E9-3D69-556F787C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5" y="355600"/>
            <a:ext cx="6918325" cy="7635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Results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93667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תרשים 3">
            <a:extLst>
              <a:ext uri="{FF2B5EF4-FFF2-40B4-BE49-F238E27FC236}">
                <a16:creationId xmlns:a16="http://schemas.microsoft.com/office/drawing/2014/main" id="{4F0C9537-0AB3-D62E-DEC3-F56ADEA5E1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3743593"/>
              </p:ext>
            </p:extLst>
          </p:nvPr>
        </p:nvGraphicFramePr>
        <p:xfrm>
          <a:off x="2351315" y="1365662"/>
          <a:ext cx="7742712" cy="4880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כותרת 1">
            <a:extLst>
              <a:ext uri="{FF2B5EF4-FFF2-40B4-BE49-F238E27FC236}">
                <a16:creationId xmlns:a16="http://schemas.microsoft.com/office/drawing/2014/main" id="{3075E8A9-D35F-A201-649A-B08C6B1A2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5" y="355600"/>
            <a:ext cx="6918325" cy="7635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Results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91393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תרשים 3">
            <a:extLst>
              <a:ext uri="{FF2B5EF4-FFF2-40B4-BE49-F238E27FC236}">
                <a16:creationId xmlns:a16="http://schemas.microsoft.com/office/drawing/2014/main" id="{79B661DD-AAC3-A044-5420-FDF61FAE25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111073"/>
              </p:ext>
            </p:extLst>
          </p:nvPr>
        </p:nvGraphicFramePr>
        <p:xfrm>
          <a:off x="2446318" y="1425039"/>
          <a:ext cx="7659584" cy="5162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כותרת 1">
            <a:extLst>
              <a:ext uri="{FF2B5EF4-FFF2-40B4-BE49-F238E27FC236}">
                <a16:creationId xmlns:a16="http://schemas.microsoft.com/office/drawing/2014/main" id="{8DAB11F8-330D-18FB-40C6-321ADBA12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45" y="326884"/>
            <a:ext cx="6918325" cy="7635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Results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65582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תרשים 3">
            <a:extLst>
              <a:ext uri="{FF2B5EF4-FFF2-40B4-BE49-F238E27FC236}">
                <a16:creationId xmlns:a16="http://schemas.microsoft.com/office/drawing/2014/main" id="{048B738C-323A-D5F8-0655-F6BB7D61A4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830596"/>
              </p:ext>
            </p:extLst>
          </p:nvPr>
        </p:nvGraphicFramePr>
        <p:xfrm>
          <a:off x="2106089" y="1280153"/>
          <a:ext cx="8324602" cy="5082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כותרת 1">
            <a:extLst>
              <a:ext uri="{FF2B5EF4-FFF2-40B4-BE49-F238E27FC236}">
                <a16:creationId xmlns:a16="http://schemas.microsoft.com/office/drawing/2014/main" id="{EB1CB84C-E728-2786-C246-5A8D179E8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5" y="355600"/>
            <a:ext cx="6918325" cy="7635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Results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00099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2312454-9A86-92F5-2074-B727816EE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Results</a:t>
            </a:r>
            <a:endParaRPr lang="he-IL" dirty="0"/>
          </a:p>
        </p:txBody>
      </p:sp>
      <p:graphicFrame>
        <p:nvGraphicFramePr>
          <p:cNvPr id="4" name="תרשים 3">
            <a:extLst>
              <a:ext uri="{FF2B5EF4-FFF2-40B4-BE49-F238E27FC236}">
                <a16:creationId xmlns:a16="http://schemas.microsoft.com/office/drawing/2014/main" id="{3537B5FB-232B-70B1-9B3A-F7F6EF3296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1639576"/>
              </p:ext>
            </p:extLst>
          </p:nvPr>
        </p:nvGraphicFramePr>
        <p:xfrm>
          <a:off x="2165711" y="1350796"/>
          <a:ext cx="7860578" cy="5142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7408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B4A8016-ABBA-1495-8BF0-7B45C76B8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Results- Pediatric Population</a:t>
            </a:r>
            <a:endParaRPr lang="he-IL" dirty="0"/>
          </a:p>
        </p:txBody>
      </p:sp>
      <p:graphicFrame>
        <p:nvGraphicFramePr>
          <p:cNvPr id="4" name="תרשים 3">
            <a:extLst>
              <a:ext uri="{FF2B5EF4-FFF2-40B4-BE49-F238E27FC236}">
                <a16:creationId xmlns:a16="http://schemas.microsoft.com/office/drawing/2014/main" id="{BB608607-B3FE-B59C-17FF-7E40050C6C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1126739"/>
              </p:ext>
            </p:extLst>
          </p:nvPr>
        </p:nvGraphicFramePr>
        <p:xfrm>
          <a:off x="1310641" y="1396965"/>
          <a:ext cx="10012680" cy="5106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C91582A8-2B7A-67D2-B246-5B4D7C776410}"/>
              </a:ext>
            </a:extLst>
          </p:cNvPr>
          <p:cNvSpPr txBox="1"/>
          <p:nvPr/>
        </p:nvSpPr>
        <p:spPr>
          <a:xfrm>
            <a:off x="8001000" y="6202680"/>
            <a:ext cx="34899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N=416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1154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415600" y="355000"/>
            <a:ext cx="6918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rmAutofit/>
          </a:bodyPr>
          <a:lstStyle/>
          <a:p>
            <a:pPr algn="l" rtl="0"/>
            <a:r>
              <a:rPr lang="en-US" sz="3733" b="1" dirty="0">
                <a:solidFill>
                  <a:srgbClr val="FF0000"/>
                </a:solidFill>
                <a:latin typeface="Arial" charset="0"/>
                <a:cs typeface="Arial" charset="0"/>
              </a:rPr>
              <a:t>Disclosure Slide</a:t>
            </a:r>
            <a:endParaRPr dirty="0"/>
          </a:p>
        </p:txBody>
      </p:sp>
      <p:graphicFrame>
        <p:nvGraphicFramePr>
          <p:cNvPr id="2" name="Content Placeholder 10">
            <a:extLst>
              <a:ext uri="{FF2B5EF4-FFF2-40B4-BE49-F238E27FC236}">
                <a16:creationId xmlns:a16="http://schemas.microsoft.com/office/drawing/2014/main" id="{1E5D67BE-7B3A-8D84-99EA-E305D328A7AD}"/>
              </a:ext>
            </a:extLst>
          </p:cNvPr>
          <p:cNvGraphicFramePr>
            <a:graphicFrameLocks/>
          </p:cNvGraphicFramePr>
          <p:nvPr/>
        </p:nvGraphicFramePr>
        <p:xfrm>
          <a:off x="321088" y="2549352"/>
          <a:ext cx="11077015" cy="3168604"/>
        </p:xfrm>
        <a:graphic>
          <a:graphicData uri="http://schemas.openxmlformats.org/drawingml/2006/table">
            <a:tbl>
              <a:tblPr/>
              <a:tblGrid>
                <a:gridCol w="2697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3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5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6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6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14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44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16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490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469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Arial"/>
                          <a:ea typeface="Calibri"/>
                          <a:cs typeface="Arial"/>
                        </a:rPr>
                        <a:t>Company Name</a:t>
                      </a:r>
                      <a:endParaRPr lang="en-US" sz="12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Arial"/>
                          <a:ea typeface="Calibri"/>
                          <a:cs typeface="Arial"/>
                        </a:rPr>
                        <a:t>Honoraria/</a:t>
                      </a:r>
                      <a:endParaRPr lang="en-US" sz="12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Arial"/>
                          <a:ea typeface="Calibri"/>
                          <a:cs typeface="Arial"/>
                        </a:rPr>
                        <a:t>Expenses </a:t>
                      </a:r>
                      <a:endParaRPr lang="en-US" sz="12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Arial"/>
                          <a:ea typeface="Calibri"/>
                          <a:cs typeface="Arial"/>
                        </a:rPr>
                        <a:t>Consulting/ Advisory Board</a:t>
                      </a:r>
                      <a:endParaRPr lang="en-US" sz="12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Arial"/>
                          <a:ea typeface="Calibri"/>
                          <a:cs typeface="Arial"/>
                        </a:rPr>
                        <a:t>Funded Research </a:t>
                      </a:r>
                      <a:endParaRPr lang="en-US" sz="12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Arial"/>
                          <a:ea typeface="Calibri"/>
                          <a:cs typeface="Arial"/>
                        </a:rPr>
                        <a:t>Royalties/ Patent</a:t>
                      </a:r>
                      <a:endParaRPr lang="en-US" sz="12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Arial"/>
                          <a:ea typeface="Calibri"/>
                          <a:cs typeface="Arial"/>
                        </a:rPr>
                        <a:t>Stock Options</a:t>
                      </a:r>
                      <a:endParaRPr lang="en-US" sz="12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Arial"/>
                          <a:ea typeface="Calibri"/>
                          <a:cs typeface="Arial"/>
                        </a:rPr>
                        <a:t>Ownership/ Equity Position</a:t>
                      </a:r>
                      <a:endParaRPr lang="en-US" sz="12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Arial"/>
                          <a:ea typeface="Calibri"/>
                          <a:cs typeface="Arial"/>
                        </a:rPr>
                        <a:t>Employee</a:t>
                      </a:r>
                      <a:endParaRPr lang="en-US" sz="12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Arial"/>
                          <a:ea typeface="Calibri"/>
                          <a:cs typeface="Arial"/>
                        </a:rPr>
                        <a:t>Other </a:t>
                      </a:r>
                      <a:endParaRPr lang="en-US" sz="12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1" dirty="0">
                          <a:latin typeface="Arial"/>
                          <a:ea typeface="Calibri"/>
                          <a:cs typeface="Arial"/>
                        </a:rPr>
                        <a:t>(please specify)</a:t>
                      </a:r>
                      <a:endParaRPr lang="en-US" sz="12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3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spc="-15" dirty="0" err="1">
                          <a:latin typeface="Arial"/>
                          <a:ea typeface="Calibri"/>
                          <a:cs typeface="Arial"/>
                        </a:rPr>
                        <a:t>BariMil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3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3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3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3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6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3403" marR="53403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3CF58B9-745B-585F-83C8-C8273CA66107}"/>
              </a:ext>
            </a:extLst>
          </p:cNvPr>
          <p:cNvGraphicFramePr>
            <a:graphicFrameLocks noGrp="1"/>
          </p:cNvGraphicFramePr>
          <p:nvPr/>
        </p:nvGraphicFramePr>
        <p:xfrm>
          <a:off x="415601" y="1359424"/>
          <a:ext cx="3804625" cy="709488"/>
        </p:xfrm>
        <a:graphic>
          <a:graphicData uri="http://schemas.openxmlformats.org/drawingml/2006/table">
            <a:tbl>
              <a:tblPr/>
              <a:tblGrid>
                <a:gridCol w="377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7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2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126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No, nothing to disclose </a:t>
                      </a:r>
                    </a:p>
                  </a:txBody>
                  <a:tcPr marL="91447" marR="91447" marT="126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2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126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Yes, please specify: </a:t>
                      </a:r>
                    </a:p>
                  </a:txBody>
                  <a:tcPr marL="91447" marR="91447" marT="1269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7AB1E89-740A-0052-450F-74835EBF4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7FC2822-95AB-D9E1-694F-66C362E7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results</a:t>
            </a:r>
            <a:endParaRPr lang="he-IL" dirty="0"/>
          </a:p>
        </p:txBody>
      </p:sp>
      <p:graphicFrame>
        <p:nvGraphicFramePr>
          <p:cNvPr id="3" name="תרשים 2">
            <a:extLst>
              <a:ext uri="{FF2B5EF4-FFF2-40B4-BE49-F238E27FC236}">
                <a16:creationId xmlns:a16="http://schemas.microsoft.com/office/drawing/2014/main" id="{2D87DA84-7E9E-24AC-2D6B-6E3C534A37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9821124"/>
              </p:ext>
            </p:extLst>
          </p:nvPr>
        </p:nvGraphicFramePr>
        <p:xfrm>
          <a:off x="838200" y="1280161"/>
          <a:ext cx="11048999" cy="537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28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94DBAA5-4235-A3A0-DA50-F27589A95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131FB96-3F1B-783A-AE55-76D946FDB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results</a:t>
            </a:r>
            <a:endParaRPr lang="he-IL" dirty="0"/>
          </a:p>
        </p:txBody>
      </p:sp>
      <p:graphicFrame>
        <p:nvGraphicFramePr>
          <p:cNvPr id="3" name="תרשים 2">
            <a:extLst>
              <a:ext uri="{FF2B5EF4-FFF2-40B4-BE49-F238E27FC236}">
                <a16:creationId xmlns:a16="http://schemas.microsoft.com/office/drawing/2014/main" id="{D05D665B-0C06-0256-73EC-89D0BD70B1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545418"/>
              </p:ext>
            </p:extLst>
          </p:nvPr>
        </p:nvGraphicFramePr>
        <p:xfrm>
          <a:off x="624840" y="1386840"/>
          <a:ext cx="9256139" cy="486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6043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223876E-CEFC-D517-7BF2-AF2D4A247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Results</a:t>
            </a:r>
            <a:endParaRPr lang="he-IL" dirty="0"/>
          </a:p>
        </p:txBody>
      </p:sp>
      <p:graphicFrame>
        <p:nvGraphicFramePr>
          <p:cNvPr id="4" name="תרשים 3">
            <a:extLst>
              <a:ext uri="{FF2B5EF4-FFF2-40B4-BE49-F238E27FC236}">
                <a16:creationId xmlns:a16="http://schemas.microsoft.com/office/drawing/2014/main" id="{998D2363-CC2C-846A-91B0-A5FFCBCB69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561262"/>
              </p:ext>
            </p:extLst>
          </p:nvPr>
        </p:nvGraphicFramePr>
        <p:xfrm>
          <a:off x="2316678" y="1295400"/>
          <a:ext cx="8381802" cy="532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5334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710072EA-0F75-C515-DEE3-BF3DA3538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/>
              <a:t>Conclusion </a:t>
            </a:r>
            <a:endParaRPr lang="he-IL" b="1" dirty="0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9" name="מציין מיקום תוכן 2">
            <a:extLst>
              <a:ext uri="{FF2B5EF4-FFF2-40B4-BE49-F238E27FC236}">
                <a16:creationId xmlns:a16="http://schemas.microsoft.com/office/drawing/2014/main" id="{419A1B9C-7447-B81D-5145-2B043D8C72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3974738"/>
              </p:ext>
            </p:extLst>
          </p:nvPr>
        </p:nvGraphicFramePr>
        <p:xfrm>
          <a:off x="579120" y="1538176"/>
          <a:ext cx="10972800" cy="5063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7922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2">
            <a:extLst>
              <a:ext uri="{FF2B5EF4-FFF2-40B4-BE49-F238E27FC236}">
                <a16:creationId xmlns:a16="http://schemas.microsoft.com/office/drawing/2014/main" id="{C4734BF4-C4A4-6B0A-57D1-DD096418F4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66282"/>
              </p:ext>
            </p:extLst>
          </p:nvPr>
        </p:nvGraphicFramePr>
        <p:xfrm>
          <a:off x="4905052" y="107048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כותרת 1">
            <a:extLst>
              <a:ext uri="{FF2B5EF4-FFF2-40B4-BE49-F238E27FC236}">
                <a16:creationId xmlns:a16="http://schemas.microsoft.com/office/drawing/2014/main" id="{5C817CD9-C721-4F70-CBAA-07DA7CE41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273175"/>
            <a:ext cx="4613275" cy="4311650"/>
          </a:xfrm>
        </p:spPr>
        <p:txBody>
          <a:bodyPr anchor="b">
            <a:normAutofit/>
          </a:bodyPr>
          <a:lstStyle/>
          <a:p>
            <a:pPr marL="152396" indent="0" algn="ctr" rtl="0">
              <a:buNone/>
            </a:pPr>
            <a:r>
              <a:rPr lang="en-US" sz="3600" b="1" dirty="0"/>
              <a:t>Practical Recommendations</a:t>
            </a:r>
          </a:p>
          <a:p>
            <a:pPr marL="152396" indent="0" algn="ctr" rtl="0">
              <a:buNone/>
            </a:pPr>
            <a:endParaRPr lang="en-US" sz="3600" b="1" dirty="0"/>
          </a:p>
          <a:p>
            <a:pPr marL="152396" indent="0" algn="ctr" rtl="0">
              <a:buNone/>
            </a:pPr>
            <a:endParaRPr lang="en-US" sz="3600" b="1" dirty="0"/>
          </a:p>
          <a:p>
            <a:pPr marL="152396" indent="0" algn="ctr" rtl="0">
              <a:buNone/>
            </a:pPr>
            <a:r>
              <a:rPr lang="en-US" sz="3600" b="1" dirty="0"/>
              <a:t> </a:t>
            </a:r>
            <a:endParaRPr lang="he-IL" sz="3600" b="1" dirty="0"/>
          </a:p>
        </p:txBody>
      </p:sp>
    </p:spTree>
    <p:extLst>
      <p:ext uri="{BB962C8B-B14F-4D97-AF65-F5344CB8AC3E}">
        <p14:creationId xmlns:p14="http://schemas.microsoft.com/office/powerpoint/2010/main" val="1069600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BED45-5D17-A84B-5654-5E5C40EAA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Clinical Case 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FAD59-3C25-FD4F-C3F6-01B4F3FE9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A 54-year-old patient</a:t>
            </a:r>
          </a:p>
          <a:p>
            <a:pPr algn="l" rtl="0"/>
            <a:r>
              <a:rPr lang="en-US" dirty="0"/>
              <a:t>Post sleeve gastrectomy 4 years ago </a:t>
            </a:r>
          </a:p>
          <a:p>
            <a:pPr algn="l" rtl="0"/>
            <a:r>
              <a:rPr lang="en-US" dirty="0"/>
              <a:t>No other medical conditions</a:t>
            </a:r>
          </a:p>
          <a:p>
            <a:pPr algn="l" rtl="0"/>
            <a:r>
              <a:rPr lang="en-US" dirty="0"/>
              <a:t>Post surgery took bariatric vitamins for 2 years and then stopped</a:t>
            </a:r>
          </a:p>
          <a:p>
            <a:pPr algn="l" rtl="0"/>
            <a:r>
              <a:rPr lang="en-US" dirty="0"/>
              <a:t>Coming to consultation because of weakness, fatigue and looking into nutritional deficiencies</a:t>
            </a:r>
          </a:p>
          <a:p>
            <a:pPr algn="l" rtl="0"/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209276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79DF5-E4E3-C01F-4DD3-E08C2619C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581A-13AB-66DB-7FBF-8254AAE80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Clinical Case 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99246-1347-93A6-A3D1-C59AB802C4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Has started </a:t>
            </a:r>
            <a:r>
              <a:rPr lang="en-US" dirty="0" err="1"/>
              <a:t>Wegovy</a:t>
            </a:r>
            <a:endParaRPr lang="en-US" dirty="0"/>
          </a:p>
          <a:p>
            <a:pPr algn="l" rtl="0"/>
            <a:r>
              <a:rPr lang="en-US" dirty="0"/>
              <a:t>Has reached 2.4 mg  </a:t>
            </a:r>
          </a:p>
          <a:p>
            <a:pPr algn="l" rtl="0"/>
            <a:r>
              <a:rPr lang="en-US" dirty="0"/>
              <a:t>Decreased 16 kg </a:t>
            </a:r>
          </a:p>
          <a:p>
            <a:pPr algn="l" rtl="0"/>
            <a:r>
              <a:rPr lang="en-US" dirty="0"/>
              <a:t>Fatigue and </a:t>
            </a:r>
            <a:r>
              <a:rPr lang="en-US" dirty="0" err="1"/>
              <a:t>weakenss</a:t>
            </a:r>
            <a:r>
              <a:rPr lang="en-US" dirty="0"/>
              <a:t> has started since the </a:t>
            </a:r>
            <a:r>
              <a:rPr lang="en-US" dirty="0" err="1"/>
              <a:t>wegovy</a:t>
            </a:r>
            <a:r>
              <a:rPr lang="en-US" dirty="0"/>
              <a:t> </a:t>
            </a:r>
          </a:p>
          <a:p>
            <a:pPr algn="l" rtl="0"/>
            <a:endParaRPr lang="en-US" dirty="0"/>
          </a:p>
          <a:p>
            <a:pPr algn="l" rtl="0"/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456690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BD17A-F031-9BA8-DEE8-E3965D0B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185EA-46D6-9C52-9A4F-E29AB915A1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Blood labs 16.10.24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B12  346</a:t>
            </a:r>
          </a:p>
          <a:p>
            <a:pPr algn="l" rtl="0"/>
            <a:r>
              <a:rPr lang="en-US" dirty="0"/>
              <a:t>Folic acid  2.7 </a:t>
            </a:r>
          </a:p>
          <a:p>
            <a:pPr algn="l" rtl="0"/>
            <a:r>
              <a:rPr lang="en-US" dirty="0"/>
              <a:t>Vitamin D 28.4 </a:t>
            </a:r>
          </a:p>
          <a:p>
            <a:pPr algn="l" rtl="0"/>
            <a:r>
              <a:rPr lang="en-US" dirty="0"/>
              <a:t>CRP 0.78</a:t>
            </a:r>
          </a:p>
        </p:txBody>
      </p:sp>
    </p:spTree>
    <p:extLst>
      <p:ext uri="{BB962C8B-B14F-4D97-AF65-F5344CB8AC3E}">
        <p14:creationId xmlns:p14="http://schemas.microsoft.com/office/powerpoint/2010/main" val="1613606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2">
            <a:extLst>
              <a:ext uri="{FF2B5EF4-FFF2-40B4-BE49-F238E27FC236}">
                <a16:creationId xmlns:a16="http://schemas.microsoft.com/office/drawing/2014/main" id="{343130E0-C4E0-CA95-8FCE-03ACFF5177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268967"/>
              </p:ext>
            </p:extLst>
          </p:nvPr>
        </p:nvGraphicFramePr>
        <p:xfrm>
          <a:off x="838200" y="1501254"/>
          <a:ext cx="10904562" cy="5158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כותרת 1">
            <a:extLst>
              <a:ext uri="{FF2B5EF4-FFF2-40B4-BE49-F238E27FC236}">
                <a16:creationId xmlns:a16="http://schemas.microsoft.com/office/drawing/2014/main" id="{03D3F5F0-06F3-F4C7-593F-ABF37F3C9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5" y="355600"/>
            <a:ext cx="6918325" cy="7635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200" b="1" dirty="0"/>
              <a:t>Background </a:t>
            </a:r>
            <a:endParaRPr lang="he-IL" sz="5200" b="1" dirty="0"/>
          </a:p>
        </p:txBody>
      </p:sp>
    </p:spTree>
    <p:extLst>
      <p:ext uri="{BB962C8B-B14F-4D97-AF65-F5344CB8AC3E}">
        <p14:creationId xmlns:p14="http://schemas.microsoft.com/office/powerpoint/2010/main" val="363278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E87CD15-0E9B-F23B-4D77-D847DD412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7BB3AE89-9124-50D9-E791-DF6A7D8F0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38" y="229545"/>
            <a:ext cx="7875662" cy="24984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C320892-D7D8-C8B5-2B37-A31CA6A7C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603" y="2998369"/>
            <a:ext cx="8162101" cy="3504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9519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65504FC5-2AD3-072D-5454-A381BD778A2E}"/>
              </a:ext>
            </a:extLst>
          </p:cNvPr>
          <p:cNvSpPr txBox="1">
            <a:spLocks/>
          </p:cNvSpPr>
          <p:nvPr/>
        </p:nvSpPr>
        <p:spPr>
          <a:xfrm>
            <a:off x="838200" y="474211"/>
            <a:ext cx="10515600" cy="1325563"/>
          </a:xfrm>
          <a:prstGeom prst="rect">
            <a:avLst/>
          </a:prstGeom>
        </p:spPr>
        <p:txBody>
          <a:bodyPr spcFirstLastPara="1" vert="horz" wrap="square" lIns="91425" tIns="91425" rIns="91425" bIns="91425" rtlCol="1" anchor="t" anchorCtr="0">
            <a:normAutofit/>
          </a:bodyPr>
          <a:lstStyle>
            <a:lvl1pPr lvl="0" algn="r" defTabSz="914400" rtl="1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5400" b="1" dirty="0"/>
              <a:t>Objective</a:t>
            </a:r>
            <a:endParaRPr lang="he-IL" sz="5400" b="1" dirty="0"/>
          </a:p>
        </p:txBody>
      </p:sp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50D9DD30-8BD5-D3D2-3C3B-1E456E56C993}"/>
              </a:ext>
            </a:extLst>
          </p:cNvPr>
          <p:cNvSpPr txBox="1">
            <a:spLocks/>
          </p:cNvSpPr>
          <p:nvPr/>
        </p:nvSpPr>
        <p:spPr>
          <a:xfrm>
            <a:off x="1288576" y="2071664"/>
            <a:ext cx="10515600" cy="4351338"/>
          </a:xfrm>
          <a:prstGeom prst="rect">
            <a:avLst/>
          </a:prstGeom>
        </p:spPr>
        <p:txBody>
          <a:bodyPr spcFirstLastPara="1" vert="horz" wrap="square" lIns="91425" tIns="91425" rIns="91425" bIns="91425" rtlCol="1" anchor="t" anchorCtr="0">
            <a:normAutofit/>
          </a:bodyPr>
          <a:lstStyle>
            <a:lvl1pPr marL="609585" lvl="0" indent="-457189" algn="r" defTabSz="914400" rtl="1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r" defTabSz="914400" rtl="1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r" defTabSz="914400" rtl="1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r" defTabSz="914400" rtl="1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r" defTabSz="914400" rtl="1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r" defTabSz="914400" rtl="1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r" defTabSz="914400" rtl="1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r" defTabSz="914400" rtl="1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r" defTabSz="914400" rtl="1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 indent="0" algn="ctr">
              <a:buNone/>
            </a:pPr>
            <a:r>
              <a:rPr lang="en-US" dirty="0"/>
              <a:t>This study aims to check if the use of GLP-1 medications can lead to nutritional deficiencies and to develop evidence-based guidelines for monitoring and treating nutritional deficiencies in patients using GLP-1a drugs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65447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2485429-59D6-1EF8-E5B2-27A295896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FFFF"/>
                </a:solidFill>
              </a:rPr>
              <a:t>Study Population</a:t>
            </a:r>
            <a:endParaRPr lang="he-IL" sz="3200" b="1" dirty="0">
              <a:solidFill>
                <a:srgbClr val="FFFFFF"/>
              </a:solidFill>
            </a:endParaRPr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A2C861E1-3769-3286-85DB-37AA928DC9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4965947"/>
              </p:ext>
            </p:extLst>
          </p:nvPr>
        </p:nvGraphicFramePr>
        <p:xfrm>
          <a:off x="4936620" y="171162"/>
          <a:ext cx="6814102" cy="6205102"/>
        </p:xfrm>
        <a:graphic>
          <a:graphicData uri="http://schemas.openxmlformats.org/drawingml/2006/table">
            <a:tbl>
              <a:tblPr rtl="1">
                <a:tableStyleId>{8799B23B-EC83-4686-B30A-512413B5E67A}</a:tableStyleId>
              </a:tblPr>
              <a:tblGrid>
                <a:gridCol w="1099673">
                  <a:extLst>
                    <a:ext uri="{9D8B030D-6E8A-4147-A177-3AD203B41FA5}">
                      <a16:colId xmlns:a16="http://schemas.microsoft.com/office/drawing/2014/main" val="2876554814"/>
                    </a:ext>
                  </a:extLst>
                </a:gridCol>
                <a:gridCol w="1430740">
                  <a:extLst>
                    <a:ext uri="{9D8B030D-6E8A-4147-A177-3AD203B41FA5}">
                      <a16:colId xmlns:a16="http://schemas.microsoft.com/office/drawing/2014/main" val="2624329773"/>
                    </a:ext>
                  </a:extLst>
                </a:gridCol>
                <a:gridCol w="1795242">
                  <a:extLst>
                    <a:ext uri="{9D8B030D-6E8A-4147-A177-3AD203B41FA5}">
                      <a16:colId xmlns:a16="http://schemas.microsoft.com/office/drawing/2014/main" val="3961066757"/>
                    </a:ext>
                  </a:extLst>
                </a:gridCol>
                <a:gridCol w="2488447">
                  <a:extLst>
                    <a:ext uri="{9D8B030D-6E8A-4147-A177-3AD203B41FA5}">
                      <a16:colId xmlns:a16="http://schemas.microsoft.com/office/drawing/2014/main" val="758249804"/>
                    </a:ext>
                  </a:extLst>
                </a:gridCol>
              </a:tblGrid>
              <a:tr h="335986">
                <a:tc>
                  <a:txBody>
                    <a:bodyPr/>
                    <a:lstStyle/>
                    <a:p>
                      <a:pPr algn="l" rtl="0" fontAlgn="b"/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800" u="none" strike="noStrike">
                          <a:effectLst/>
                        </a:rPr>
                        <a:t> 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800" u="none" strike="noStrike">
                          <a:effectLst/>
                        </a:rPr>
                        <a:t> 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3200" b="1" u="none" strike="noStrike" dirty="0">
                          <a:effectLst/>
                        </a:rPr>
                        <a:t>N=</a:t>
                      </a:r>
                      <a:r>
                        <a:rPr lang="en-US" sz="3200" u="none" strike="noStrike" dirty="0">
                          <a:effectLst/>
                        </a:rPr>
                        <a:t> </a:t>
                      </a:r>
                      <a:r>
                        <a:rPr lang="en-US" sz="3200" b="1" u="none" strike="noStrike" dirty="0">
                          <a:effectLst/>
                        </a:rPr>
                        <a:t>114,393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extLst>
                  <a:ext uri="{0D108BD9-81ED-4DB2-BD59-A6C34878D82A}">
                    <a16:rowId xmlns:a16="http://schemas.microsoft.com/office/drawing/2014/main" val="2267784272"/>
                  </a:ext>
                </a:extLst>
              </a:tr>
              <a:tr h="335986">
                <a:tc>
                  <a:txBody>
                    <a:bodyPr/>
                    <a:lstStyle/>
                    <a:p>
                      <a:pPr algn="l" rtl="0" fontAlgn="b"/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800" u="none" strike="noStrike">
                          <a:effectLst/>
                        </a:rPr>
                        <a:t> 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sng" strike="noStrike" dirty="0">
                          <a:effectLst/>
                        </a:rPr>
                        <a:t>Age </a:t>
                      </a:r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extLst>
                  <a:ext uri="{0D108BD9-81ED-4DB2-BD59-A6C34878D82A}">
                    <a16:rowId xmlns:a16="http://schemas.microsoft.com/office/drawing/2014/main" val="2864991949"/>
                  </a:ext>
                </a:extLst>
              </a:tr>
              <a:tr h="335986">
                <a:tc>
                  <a:txBody>
                    <a:bodyPr/>
                    <a:lstStyle/>
                    <a:p>
                      <a:pPr algn="l" rtl="0" fontAlgn="b"/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800" u="none" strike="noStrike">
                          <a:effectLst/>
                        </a:rPr>
                        <a:t>416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800" u="none" strike="noStrike">
                          <a:effectLst/>
                        </a:rPr>
                        <a:t>12-18 </a:t>
                      </a:r>
                      <a:endParaRPr lang="he-IL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800" b="1" u="none" strike="noStrike">
                          <a:effectLst/>
                        </a:rPr>
                        <a:t> </a:t>
                      </a:r>
                      <a:endParaRPr lang="he-IL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extLst>
                  <a:ext uri="{0D108BD9-81ED-4DB2-BD59-A6C34878D82A}">
                    <a16:rowId xmlns:a16="http://schemas.microsoft.com/office/drawing/2014/main" val="3643329326"/>
                  </a:ext>
                </a:extLst>
              </a:tr>
              <a:tr h="335986">
                <a:tc>
                  <a:txBody>
                    <a:bodyPr/>
                    <a:lstStyle/>
                    <a:p>
                      <a:pPr algn="l" rtl="0" fontAlgn="b"/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800" u="none" strike="noStrike">
                          <a:effectLst/>
                        </a:rPr>
                        <a:t>75369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800" u="none" strike="noStrike">
                          <a:effectLst/>
                        </a:rPr>
                        <a:t>18-65</a:t>
                      </a:r>
                      <a:endParaRPr lang="he-IL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800" b="1" u="none" strike="noStrike" dirty="0">
                          <a:effectLst/>
                        </a:rPr>
                        <a:t> </a:t>
                      </a:r>
                      <a:endParaRPr lang="he-I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extLst>
                  <a:ext uri="{0D108BD9-81ED-4DB2-BD59-A6C34878D82A}">
                    <a16:rowId xmlns:a16="http://schemas.microsoft.com/office/drawing/2014/main" val="10245994"/>
                  </a:ext>
                </a:extLst>
              </a:tr>
              <a:tr h="335986">
                <a:tc>
                  <a:txBody>
                    <a:bodyPr/>
                    <a:lstStyle/>
                    <a:p>
                      <a:pPr algn="l" rtl="0" fontAlgn="b"/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800" u="none" strike="noStrike">
                          <a:effectLst/>
                        </a:rPr>
                        <a:t>38612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800" u="none" strike="noStrike">
                          <a:effectLst/>
                        </a:rPr>
                        <a:t>65+</a:t>
                      </a:r>
                      <a:endParaRPr lang="he-IL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800" b="1" u="none" strike="noStrike">
                          <a:effectLst/>
                        </a:rPr>
                        <a:t> </a:t>
                      </a:r>
                      <a:endParaRPr lang="he-IL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extLst>
                  <a:ext uri="{0D108BD9-81ED-4DB2-BD59-A6C34878D82A}">
                    <a16:rowId xmlns:a16="http://schemas.microsoft.com/office/drawing/2014/main" val="1001410783"/>
                  </a:ext>
                </a:extLst>
              </a:tr>
              <a:tr h="335986">
                <a:tc>
                  <a:txBody>
                    <a:bodyPr/>
                    <a:lstStyle/>
                    <a:p>
                      <a:pPr algn="l" rtl="0" fontAlgn="b"/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800" u="none" strike="noStrike">
                          <a:effectLst/>
                        </a:rPr>
                        <a:t> 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800" b="1" u="none" strike="noStrike">
                          <a:effectLst/>
                        </a:rPr>
                        <a:t> </a:t>
                      </a:r>
                      <a:endParaRPr lang="he-IL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extLst>
                  <a:ext uri="{0D108BD9-81ED-4DB2-BD59-A6C34878D82A}">
                    <a16:rowId xmlns:a16="http://schemas.microsoft.com/office/drawing/2014/main" val="1030045002"/>
                  </a:ext>
                </a:extLst>
              </a:tr>
              <a:tr h="335986">
                <a:tc>
                  <a:txBody>
                    <a:bodyPr/>
                    <a:lstStyle/>
                    <a:p>
                      <a:pPr algn="l" rtl="0" fontAlgn="b"/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800" u="none" strike="noStrike">
                          <a:effectLst/>
                        </a:rPr>
                        <a:t> 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sng" strike="noStrike" dirty="0">
                          <a:effectLst/>
                        </a:rPr>
                        <a:t>Indication </a:t>
                      </a:r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extLst>
                  <a:ext uri="{0D108BD9-81ED-4DB2-BD59-A6C34878D82A}">
                    <a16:rowId xmlns:a16="http://schemas.microsoft.com/office/drawing/2014/main" val="2927807624"/>
                  </a:ext>
                </a:extLst>
              </a:tr>
              <a:tr h="33598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57%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800" u="none" strike="noStrike">
                          <a:effectLst/>
                        </a:rPr>
                        <a:t>65017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>
                          <a:effectLst/>
                        </a:rPr>
                        <a:t>Diabetes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800" b="1" u="none" strike="noStrike">
                          <a:effectLst/>
                        </a:rPr>
                        <a:t> </a:t>
                      </a:r>
                      <a:endParaRPr lang="he-IL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extLst>
                  <a:ext uri="{0D108BD9-81ED-4DB2-BD59-A6C34878D82A}">
                    <a16:rowId xmlns:a16="http://schemas.microsoft.com/office/drawing/2014/main" val="3699309377"/>
                  </a:ext>
                </a:extLst>
              </a:tr>
              <a:tr h="335986">
                <a:tc>
                  <a:txBody>
                    <a:bodyPr/>
                    <a:lstStyle/>
                    <a:p>
                      <a:pPr algn="l" rtl="0" fontAlgn="b"/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800" u="none" strike="noStrike">
                          <a:effectLst/>
                        </a:rPr>
                        <a:t>63347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>
                          <a:effectLst/>
                        </a:rPr>
                        <a:t>Type 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800" b="1" u="none" strike="noStrike">
                          <a:effectLst/>
                        </a:rPr>
                        <a:t> </a:t>
                      </a:r>
                      <a:endParaRPr lang="he-IL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extLst>
                  <a:ext uri="{0D108BD9-81ED-4DB2-BD59-A6C34878D82A}">
                    <a16:rowId xmlns:a16="http://schemas.microsoft.com/office/drawing/2014/main" val="2687159838"/>
                  </a:ext>
                </a:extLst>
              </a:tr>
              <a:tr h="335986">
                <a:tc>
                  <a:txBody>
                    <a:bodyPr/>
                    <a:lstStyle/>
                    <a:p>
                      <a:pPr algn="l" rtl="0" fontAlgn="b"/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800" u="none" strike="noStrike">
                          <a:effectLst/>
                        </a:rPr>
                        <a:t>1670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>
                          <a:effectLst/>
                        </a:rPr>
                        <a:t>Type 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800" b="1" u="none" strike="noStrike" dirty="0">
                          <a:effectLst/>
                        </a:rPr>
                        <a:t> </a:t>
                      </a:r>
                      <a:endParaRPr lang="he-I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extLst>
                  <a:ext uri="{0D108BD9-81ED-4DB2-BD59-A6C34878D82A}">
                    <a16:rowId xmlns:a16="http://schemas.microsoft.com/office/drawing/2014/main" val="2489227885"/>
                  </a:ext>
                </a:extLst>
              </a:tr>
              <a:tr h="33598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43%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800" u="none" strike="noStrike">
                          <a:effectLst/>
                        </a:rPr>
                        <a:t>49376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>
                          <a:effectLst/>
                        </a:rPr>
                        <a:t>Obesity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800" b="1" u="none" strike="noStrike">
                          <a:effectLst/>
                        </a:rPr>
                        <a:t> </a:t>
                      </a:r>
                      <a:endParaRPr lang="he-IL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extLst>
                  <a:ext uri="{0D108BD9-81ED-4DB2-BD59-A6C34878D82A}">
                    <a16:rowId xmlns:a16="http://schemas.microsoft.com/office/drawing/2014/main" val="1888816931"/>
                  </a:ext>
                </a:extLst>
              </a:tr>
              <a:tr h="335986">
                <a:tc>
                  <a:txBody>
                    <a:bodyPr/>
                    <a:lstStyle/>
                    <a:p>
                      <a:pPr algn="l" rtl="0" fontAlgn="b"/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800" u="none" strike="noStrike">
                          <a:effectLst/>
                        </a:rPr>
                        <a:t> 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800" b="1" u="none" strike="noStrike" dirty="0">
                          <a:effectLst/>
                        </a:rPr>
                        <a:t> </a:t>
                      </a:r>
                      <a:endParaRPr lang="he-I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extLst>
                  <a:ext uri="{0D108BD9-81ED-4DB2-BD59-A6C34878D82A}">
                    <a16:rowId xmlns:a16="http://schemas.microsoft.com/office/drawing/2014/main" val="1503253106"/>
                  </a:ext>
                </a:extLst>
              </a:tr>
              <a:tr h="335986">
                <a:tc>
                  <a:txBody>
                    <a:bodyPr/>
                    <a:lstStyle/>
                    <a:p>
                      <a:pPr algn="l" rtl="0" fontAlgn="b"/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800" u="none" strike="noStrike">
                          <a:effectLst/>
                        </a:rPr>
                        <a:t> 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u="sng" strike="noStrike" dirty="0">
                          <a:effectLst/>
                        </a:rPr>
                        <a:t>GLP-1A medications </a:t>
                      </a:r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extLst>
                  <a:ext uri="{0D108BD9-81ED-4DB2-BD59-A6C34878D82A}">
                    <a16:rowId xmlns:a16="http://schemas.microsoft.com/office/drawing/2014/main" val="1521417930"/>
                  </a:ext>
                </a:extLst>
              </a:tr>
              <a:tr h="335986">
                <a:tc>
                  <a:txBody>
                    <a:bodyPr/>
                    <a:lstStyle/>
                    <a:p>
                      <a:pPr algn="l" rtl="0" fontAlgn="b"/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800" u="none" strike="noStrike">
                          <a:effectLst/>
                        </a:rPr>
                        <a:t>64681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>
                          <a:effectLst/>
                        </a:rPr>
                        <a:t>Semaglutide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800" b="1" u="none" strike="noStrike" dirty="0">
                          <a:effectLst/>
                        </a:rPr>
                        <a:t> </a:t>
                      </a:r>
                      <a:endParaRPr lang="he-I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extLst>
                  <a:ext uri="{0D108BD9-81ED-4DB2-BD59-A6C34878D82A}">
                    <a16:rowId xmlns:a16="http://schemas.microsoft.com/office/drawing/2014/main" val="2372731658"/>
                  </a:ext>
                </a:extLst>
              </a:tr>
              <a:tr h="335986">
                <a:tc>
                  <a:txBody>
                    <a:bodyPr/>
                    <a:lstStyle/>
                    <a:p>
                      <a:pPr algn="l" rtl="0" fontAlgn="b"/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800" u="none" strike="noStrike">
                          <a:effectLst/>
                        </a:rPr>
                        <a:t>36449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>
                          <a:effectLst/>
                        </a:rPr>
                        <a:t>Liraglutide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800" b="1" u="none" strike="noStrike" dirty="0">
                          <a:effectLst/>
                        </a:rPr>
                        <a:t> </a:t>
                      </a:r>
                      <a:endParaRPr lang="he-I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extLst>
                  <a:ext uri="{0D108BD9-81ED-4DB2-BD59-A6C34878D82A}">
                    <a16:rowId xmlns:a16="http://schemas.microsoft.com/office/drawing/2014/main" val="4159965565"/>
                  </a:ext>
                </a:extLst>
              </a:tr>
              <a:tr h="335986">
                <a:tc>
                  <a:txBody>
                    <a:bodyPr/>
                    <a:lstStyle/>
                    <a:p>
                      <a:pPr algn="l" rtl="0" fontAlgn="b"/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800" u="none" strike="noStrike">
                          <a:effectLst/>
                        </a:rPr>
                        <a:t>11476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>
                          <a:effectLst/>
                        </a:rPr>
                        <a:t>Dulaglutide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800" b="1" u="none" strike="noStrike" dirty="0">
                          <a:effectLst/>
                        </a:rPr>
                        <a:t> </a:t>
                      </a:r>
                      <a:endParaRPr lang="he-I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extLst>
                  <a:ext uri="{0D108BD9-81ED-4DB2-BD59-A6C34878D82A}">
                    <a16:rowId xmlns:a16="http://schemas.microsoft.com/office/drawing/2014/main" val="4246259004"/>
                  </a:ext>
                </a:extLst>
              </a:tr>
              <a:tr h="335986">
                <a:tc>
                  <a:txBody>
                    <a:bodyPr/>
                    <a:lstStyle/>
                    <a:p>
                      <a:pPr algn="l" rtl="0" fontAlgn="b"/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800" u="none" strike="noStrike">
                          <a:effectLst/>
                        </a:rPr>
                        <a:t>1409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>
                          <a:effectLst/>
                        </a:rPr>
                        <a:t>Exenatide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800" b="1" u="none" strike="noStrike" dirty="0">
                          <a:effectLst/>
                        </a:rPr>
                        <a:t> </a:t>
                      </a:r>
                      <a:endParaRPr lang="he-I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extLst>
                  <a:ext uri="{0D108BD9-81ED-4DB2-BD59-A6C34878D82A}">
                    <a16:rowId xmlns:a16="http://schemas.microsoft.com/office/drawing/2014/main" val="2428392715"/>
                  </a:ext>
                </a:extLst>
              </a:tr>
              <a:tr h="335986">
                <a:tc>
                  <a:txBody>
                    <a:bodyPr/>
                    <a:lstStyle/>
                    <a:p>
                      <a:pPr algn="l" rtl="0" fontAlgn="b"/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800" u="none" strike="noStrike">
                          <a:effectLst/>
                        </a:rPr>
                        <a:t>383</a:t>
                      </a:r>
                      <a:endParaRPr lang="he-IL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>
                          <a:effectLst/>
                        </a:rPr>
                        <a:t>Lixisenatide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800" b="1" u="none" strike="noStrike" dirty="0">
                          <a:effectLst/>
                        </a:rPr>
                        <a:t> </a:t>
                      </a:r>
                      <a:endParaRPr lang="he-I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660" marR="5660" marT="5660" marB="0" anchor="b"/>
                </a:tc>
                <a:extLst>
                  <a:ext uri="{0D108BD9-81ED-4DB2-BD59-A6C34878D82A}">
                    <a16:rowId xmlns:a16="http://schemas.microsoft.com/office/drawing/2014/main" val="3152603253"/>
                  </a:ext>
                </a:extLst>
              </a:tr>
            </a:tbl>
          </a:graphicData>
        </a:graphic>
      </p:graphicFrame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FCF88F19-98DD-C3B8-41B5-4CDA69047F77}"/>
              </a:ext>
            </a:extLst>
          </p:cNvPr>
          <p:cNvSpPr txBox="1"/>
          <p:nvPr/>
        </p:nvSpPr>
        <p:spPr>
          <a:xfrm>
            <a:off x="450376" y="3548418"/>
            <a:ext cx="3971499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800" dirty="0"/>
              <a:t>Retrospective study </a:t>
            </a:r>
          </a:p>
          <a:p>
            <a:pPr algn="l" rtl="0"/>
            <a:r>
              <a:rPr lang="en-US" sz="2800" dirty="0"/>
              <a:t>2015-2024 (10 years)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800" dirty="0"/>
              <a:t>Maccabi Healthcare Services HMO</a:t>
            </a:r>
          </a:p>
        </p:txBody>
      </p:sp>
    </p:spTree>
    <p:extLst>
      <p:ext uri="{BB962C8B-B14F-4D97-AF65-F5344CB8AC3E}">
        <p14:creationId xmlns:p14="http://schemas.microsoft.com/office/powerpoint/2010/main" val="7211810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738</Words>
  <Application>Microsoft Office PowerPoint</Application>
  <PresentationFormat>Widescreen</PresentationFormat>
  <Paragraphs>167</Paragraphs>
  <Slides>24</Slides>
  <Notes>7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Wingdings</vt:lpstr>
      <vt:lpstr>ערכת נושא Office</vt:lpstr>
      <vt:lpstr>Clinical Case: Obesity Medications and Safety Profile Dr. Carmil Azran Pharm.D. , CMQ/OE Carmilazran@gmail.com   </vt:lpstr>
      <vt:lpstr>Disclosure Slide</vt:lpstr>
      <vt:lpstr>Clinical Case </vt:lpstr>
      <vt:lpstr>Clinical Case </vt:lpstr>
      <vt:lpstr>PowerPoint Presentation</vt:lpstr>
      <vt:lpstr>Background </vt:lpstr>
      <vt:lpstr>PowerPoint Presentation</vt:lpstr>
      <vt:lpstr>PowerPoint Presentation</vt:lpstr>
      <vt:lpstr>Study Population</vt:lpstr>
      <vt:lpstr>Study Population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Results- Pediatric Population</vt:lpstr>
      <vt:lpstr>results</vt:lpstr>
      <vt:lpstr>results</vt:lpstr>
      <vt:lpstr>Results</vt:lpstr>
      <vt:lpstr>Conclusion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NUTRITIONAL DEFICIENCIES IN PATIENTS TREATED WITH GLP-1 MEDICATIONS Dr. Carmil Azran Pharm.D. , CMQ/OE Carmilazran@gmail.com</dc:title>
  <dc:creator>כרמיל עזרן ד'ר</dc:creator>
  <cp:lastModifiedBy>Assaf Eilat</cp:lastModifiedBy>
  <cp:revision>6</cp:revision>
  <dcterms:modified xsi:type="dcterms:W3CDTF">2025-05-12T11:11:01Z</dcterms:modified>
</cp:coreProperties>
</file>